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Futura Bold" charset="1" panose="020B0702020204020203"/>
      <p:regular r:id="rId20"/>
    </p:embeddedFont>
    <p:embeddedFont>
      <p:font typeface="Futura" charset="1" panose="020B0502020204020303"/>
      <p:regular r:id="rId21"/>
    </p:embeddedFont>
    <p:embeddedFont>
      <p:font typeface="Futura Italics" charset="1" panose="020B0502020204090303"/>
      <p:regular r:id="rId22"/>
    </p:embeddedFont>
    <p:embeddedFont>
      <p:font typeface="Futura Ultra-Bold" charset="1" panose="020B0802020204020204"/>
      <p:regular r:id="rId23"/>
    </p:embeddedFont>
    <p:embeddedFont>
      <p:font typeface="Aileron" charset="1" panose="000005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https://mysurvey-jd8aeptyryv8onsmd9wfzu.streamlit.app" TargetMode="External" Type="http://schemas.openxmlformats.org/officeDocument/2006/relationships/hyperlink"/><Relationship Id="rId3" Target="https://docs.google.com/spreadsheets/d/1llaHlUrNm-7BJYSkIFFihwb_guoUCVPAYkkUxZq6k-Q/edit?usp=sharing" TargetMode="External" Type="http://schemas.openxmlformats.org/officeDocument/2006/relationships/hyperlink"/><Relationship Id="rId4" Target="../media/image30.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4.jpeg" Type="http://schemas.openxmlformats.org/officeDocument/2006/relationships/image"/><Relationship Id="rId5" Target="../media/image1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64214" y="0"/>
            <a:ext cx="5658816" cy="2538160"/>
            <a:chOff x="0" y="0"/>
            <a:chExt cx="7545088" cy="3384214"/>
          </a:xfrm>
        </p:grpSpPr>
        <p:sp>
          <p:nvSpPr>
            <p:cNvPr name="Freeform 3" id="3"/>
            <p:cNvSpPr/>
            <p:nvPr/>
          </p:nvSpPr>
          <p:spPr>
            <a:xfrm flipH="false" flipV="false" rot="0">
              <a:off x="0" y="0"/>
              <a:ext cx="7733665" cy="3572764"/>
            </a:xfrm>
            <a:custGeom>
              <a:avLst/>
              <a:gdLst/>
              <a:ahLst/>
              <a:cxnLst/>
              <a:rect r="r" b="b" t="t" l="l"/>
              <a:pathLst>
                <a:path h="3572764" w="7733665">
                  <a:moveTo>
                    <a:pt x="0" y="0"/>
                  </a:moveTo>
                  <a:lnTo>
                    <a:pt x="5311267" y="0"/>
                  </a:lnTo>
                  <a:lnTo>
                    <a:pt x="6880987" y="906272"/>
                  </a:lnTo>
                  <a:cubicBezTo>
                    <a:pt x="7516114" y="1272921"/>
                    <a:pt x="7733665" y="2085086"/>
                    <a:pt x="7367016" y="2720086"/>
                  </a:cubicBezTo>
                  <a:cubicBezTo>
                    <a:pt x="7000367" y="3355213"/>
                    <a:pt x="6188202" y="3572764"/>
                    <a:pt x="5553202" y="3206115"/>
                  </a:cubicBezTo>
                  <a:close/>
                </a:path>
              </a:pathLst>
            </a:custGeom>
            <a:solidFill>
              <a:srgbClr val="EF233C"/>
            </a:solidFill>
          </p:spPr>
        </p:sp>
      </p:grpSp>
      <p:grpSp>
        <p:nvGrpSpPr>
          <p:cNvPr name="Group 4" id="4"/>
          <p:cNvGrpSpPr/>
          <p:nvPr/>
        </p:nvGrpSpPr>
        <p:grpSpPr>
          <a:xfrm rot="0">
            <a:off x="0" y="803518"/>
            <a:ext cx="8786678" cy="9483482"/>
            <a:chOff x="0" y="0"/>
            <a:chExt cx="11715570" cy="12644642"/>
          </a:xfrm>
        </p:grpSpPr>
        <p:sp>
          <p:nvSpPr>
            <p:cNvPr name="Freeform 5" id="5"/>
            <p:cNvSpPr/>
            <p:nvPr/>
          </p:nvSpPr>
          <p:spPr>
            <a:xfrm flipH="false" flipV="false" rot="0">
              <a:off x="0" y="-26797"/>
              <a:ext cx="12738481" cy="12671425"/>
            </a:xfrm>
            <a:custGeom>
              <a:avLst/>
              <a:gdLst/>
              <a:ahLst/>
              <a:cxnLst/>
              <a:rect r="r" b="b" t="t" l="l"/>
              <a:pathLst>
                <a:path h="12671425" w="12738481">
                  <a:moveTo>
                    <a:pt x="2338324" y="28575"/>
                  </a:moveTo>
                  <a:cubicBezTo>
                    <a:pt x="3612515" y="0"/>
                    <a:pt x="4910328" y="309372"/>
                    <a:pt x="6094730" y="993140"/>
                  </a:cubicBezTo>
                  <a:lnTo>
                    <a:pt x="8112506" y="2158111"/>
                  </a:lnTo>
                  <a:cubicBezTo>
                    <a:pt x="11558016" y="4147312"/>
                    <a:pt x="12738481" y="8553069"/>
                    <a:pt x="10749280" y="11998579"/>
                  </a:cubicBezTo>
                  <a:cubicBezTo>
                    <a:pt x="10624947" y="12213972"/>
                    <a:pt x="10491216" y="12420473"/>
                    <a:pt x="10348849" y="12617832"/>
                  </a:cubicBezTo>
                  <a:lnTo>
                    <a:pt x="10305923" y="12671425"/>
                  </a:lnTo>
                  <a:lnTo>
                    <a:pt x="0" y="12671425"/>
                  </a:lnTo>
                  <a:lnTo>
                    <a:pt x="0" y="473583"/>
                  </a:lnTo>
                  <a:lnTo>
                    <a:pt x="296799" y="370840"/>
                  </a:lnTo>
                  <a:cubicBezTo>
                    <a:pt x="955421" y="160274"/>
                    <a:pt x="1643380" y="44196"/>
                    <a:pt x="2338324" y="28575"/>
                  </a:cubicBezTo>
                  <a:close/>
                </a:path>
              </a:pathLst>
            </a:custGeom>
            <a:blipFill>
              <a:blip r:embed="rId2"/>
              <a:stretch>
                <a:fillRect l="-30947" t="0" r="-30947" b="0"/>
              </a:stretch>
            </a:blipFill>
            <a:ln cap="sq">
              <a:noFill/>
              <a:prstDash val="solid"/>
              <a:miter/>
            </a:ln>
          </p:spPr>
        </p:sp>
      </p:grpSp>
      <p:grpSp>
        <p:nvGrpSpPr>
          <p:cNvPr name="Group 6" id="6"/>
          <p:cNvGrpSpPr/>
          <p:nvPr/>
        </p:nvGrpSpPr>
        <p:grpSpPr>
          <a:xfrm rot="1800000">
            <a:off x="5011489" y="1324627"/>
            <a:ext cx="2536481" cy="411363"/>
            <a:chOff x="0" y="0"/>
            <a:chExt cx="3381974" cy="548484"/>
          </a:xfrm>
        </p:grpSpPr>
        <p:sp>
          <p:nvSpPr>
            <p:cNvPr name="Freeform 7" id="7"/>
            <p:cNvSpPr/>
            <p:nvPr/>
          </p:nvSpPr>
          <p:spPr>
            <a:xfrm flipH="false" flipV="false" rot="0">
              <a:off x="0" y="0"/>
              <a:ext cx="3381883" cy="548513"/>
            </a:xfrm>
            <a:custGeom>
              <a:avLst/>
              <a:gdLst/>
              <a:ahLst/>
              <a:cxnLst/>
              <a:rect r="r" b="b" t="t" l="l"/>
              <a:pathLst>
                <a:path h="548513" w="3381883">
                  <a:moveTo>
                    <a:pt x="0" y="274193"/>
                  </a:moveTo>
                  <a:cubicBezTo>
                    <a:pt x="0" y="122809"/>
                    <a:pt x="122809" y="0"/>
                    <a:pt x="274193" y="0"/>
                  </a:cubicBezTo>
                  <a:lnTo>
                    <a:pt x="3107690" y="0"/>
                  </a:lnTo>
                  <a:cubicBezTo>
                    <a:pt x="3259201" y="0"/>
                    <a:pt x="3381883" y="122809"/>
                    <a:pt x="3381883" y="274193"/>
                  </a:cubicBezTo>
                  <a:cubicBezTo>
                    <a:pt x="3381883" y="425577"/>
                    <a:pt x="3259074" y="548386"/>
                    <a:pt x="3107690" y="548386"/>
                  </a:cubicBezTo>
                  <a:lnTo>
                    <a:pt x="274193" y="548386"/>
                  </a:lnTo>
                  <a:cubicBezTo>
                    <a:pt x="122809" y="548513"/>
                    <a:pt x="0" y="425704"/>
                    <a:pt x="0" y="274193"/>
                  </a:cubicBezTo>
                  <a:close/>
                </a:path>
              </a:pathLst>
            </a:custGeom>
            <a:solidFill>
              <a:srgbClr val="F2F2F2"/>
            </a:solidFill>
          </p:spPr>
        </p:sp>
      </p:grpSp>
      <p:grpSp>
        <p:nvGrpSpPr>
          <p:cNvPr name="Group 8" id="8"/>
          <p:cNvGrpSpPr/>
          <p:nvPr/>
        </p:nvGrpSpPr>
        <p:grpSpPr>
          <a:xfrm rot="0">
            <a:off x="5392881" y="8654158"/>
            <a:ext cx="3956217" cy="1632842"/>
            <a:chOff x="0" y="0"/>
            <a:chExt cx="5274956" cy="2177122"/>
          </a:xfrm>
        </p:grpSpPr>
        <p:sp>
          <p:nvSpPr>
            <p:cNvPr name="Freeform 9" id="9"/>
            <p:cNvSpPr/>
            <p:nvPr/>
          </p:nvSpPr>
          <p:spPr>
            <a:xfrm flipH="false" flipV="false" rot="0">
              <a:off x="-53340" y="-15113"/>
              <a:ext cx="5328285" cy="2192274"/>
            </a:xfrm>
            <a:custGeom>
              <a:avLst/>
              <a:gdLst/>
              <a:ahLst/>
              <a:cxnLst/>
              <a:rect r="r" b="b" t="t" l="l"/>
              <a:pathLst>
                <a:path h="2192274" w="5328285">
                  <a:moveTo>
                    <a:pt x="1322070" y="18542"/>
                  </a:moveTo>
                  <a:cubicBezTo>
                    <a:pt x="1584071" y="0"/>
                    <a:pt x="1854073" y="56896"/>
                    <a:pt x="2098675" y="197993"/>
                  </a:cubicBezTo>
                  <a:lnTo>
                    <a:pt x="4916678" y="1824990"/>
                  </a:lnTo>
                  <a:cubicBezTo>
                    <a:pt x="5079746" y="1919097"/>
                    <a:pt x="5215890" y="2041779"/>
                    <a:pt x="5322697" y="2183130"/>
                  </a:cubicBezTo>
                  <a:lnTo>
                    <a:pt x="5328285" y="2192274"/>
                  </a:lnTo>
                  <a:lnTo>
                    <a:pt x="323596" y="2192274"/>
                  </a:lnTo>
                  <a:lnTo>
                    <a:pt x="191516" y="1976755"/>
                  </a:lnTo>
                  <a:cubicBezTo>
                    <a:pt x="0" y="1583182"/>
                    <a:pt x="889" y="1104646"/>
                    <a:pt x="236220" y="697103"/>
                  </a:cubicBezTo>
                  <a:cubicBezTo>
                    <a:pt x="471551" y="289560"/>
                    <a:pt x="885444" y="49403"/>
                    <a:pt x="1322070" y="18542"/>
                  </a:cubicBezTo>
                  <a:close/>
                </a:path>
              </a:pathLst>
            </a:custGeom>
            <a:solidFill>
              <a:srgbClr val="EF233C"/>
            </a:solidFill>
          </p:spPr>
        </p:sp>
      </p:grpSp>
      <p:sp>
        <p:nvSpPr>
          <p:cNvPr name="TextBox 10" id="10"/>
          <p:cNvSpPr txBox="true"/>
          <p:nvPr/>
        </p:nvSpPr>
        <p:spPr>
          <a:xfrm rot="0">
            <a:off x="8561577" y="2934666"/>
            <a:ext cx="7880608" cy="1653567"/>
          </a:xfrm>
          <a:prstGeom prst="rect">
            <a:avLst/>
          </a:prstGeom>
        </p:spPr>
        <p:txBody>
          <a:bodyPr anchor="t" rtlCol="false" tIns="0" lIns="0" bIns="0" rIns="0">
            <a:spAutoFit/>
          </a:bodyPr>
          <a:lstStyle/>
          <a:p>
            <a:pPr algn="r">
              <a:lnSpc>
                <a:spcPts val="11520"/>
              </a:lnSpc>
            </a:pPr>
            <a:r>
              <a:rPr lang="en-US" b="true" sz="9600">
                <a:solidFill>
                  <a:srgbClr val="EF233C"/>
                </a:solidFill>
                <a:latin typeface="Futura Bold"/>
                <a:ea typeface="Futura Bold"/>
                <a:cs typeface="Futura Bold"/>
                <a:sym typeface="Futura Bold"/>
              </a:rPr>
              <a:t>Market report</a:t>
            </a:r>
          </a:p>
        </p:txBody>
      </p:sp>
      <p:sp>
        <p:nvSpPr>
          <p:cNvPr name="TextBox 11" id="11"/>
          <p:cNvSpPr txBox="true"/>
          <p:nvPr/>
        </p:nvSpPr>
        <p:spPr>
          <a:xfrm rot="0">
            <a:off x="12612198" y="4981575"/>
            <a:ext cx="4962049" cy="781684"/>
          </a:xfrm>
          <a:prstGeom prst="rect">
            <a:avLst/>
          </a:prstGeom>
        </p:spPr>
        <p:txBody>
          <a:bodyPr anchor="t" rtlCol="false" tIns="0" lIns="0" bIns="0" rIns="0">
            <a:spAutoFit/>
          </a:bodyPr>
          <a:lstStyle/>
          <a:p>
            <a:pPr algn="ctr">
              <a:lnSpc>
                <a:spcPts val="5740"/>
              </a:lnSpc>
            </a:pPr>
            <a:r>
              <a:rPr lang="en-US" sz="4100">
                <a:solidFill>
                  <a:srgbClr val="000000"/>
                </a:solidFill>
                <a:latin typeface="Futura"/>
                <a:ea typeface="Futura"/>
                <a:cs typeface="Futura"/>
                <a:sym typeface="Futura"/>
              </a:rPr>
              <a:t>Coca cola Uzbekistan</a:t>
            </a:r>
          </a:p>
        </p:txBody>
      </p:sp>
      <p:sp>
        <p:nvSpPr>
          <p:cNvPr name="TextBox 12" id="12"/>
          <p:cNvSpPr txBox="true"/>
          <p:nvPr/>
        </p:nvSpPr>
        <p:spPr>
          <a:xfrm rot="0">
            <a:off x="9871368" y="6093304"/>
            <a:ext cx="7702879" cy="1895475"/>
          </a:xfrm>
          <a:prstGeom prst="rect">
            <a:avLst/>
          </a:prstGeom>
        </p:spPr>
        <p:txBody>
          <a:bodyPr anchor="t" rtlCol="false" tIns="0" lIns="0" bIns="0" rIns="0">
            <a:spAutoFit/>
          </a:bodyPr>
          <a:lstStyle/>
          <a:p>
            <a:pPr algn="ctr">
              <a:lnSpc>
                <a:spcPts val="3600"/>
              </a:lnSpc>
              <a:spcBef>
                <a:spcPct val="0"/>
              </a:spcBef>
            </a:pPr>
            <a:r>
              <a:rPr lang="en-US" sz="3000" i="true">
                <a:solidFill>
                  <a:srgbClr val="000000"/>
                </a:solidFill>
                <a:latin typeface="Futura Italics"/>
                <a:ea typeface="Futura Italics"/>
                <a:cs typeface="Futura Italics"/>
                <a:sym typeface="Futura Italics"/>
              </a:rPr>
              <a:t>Insights &amp; Recommendations based </a:t>
            </a:r>
            <a:r>
              <a:rPr lang="en-US" sz="3000" i="true">
                <a:solidFill>
                  <a:srgbClr val="000000"/>
                </a:solidFill>
                <a:latin typeface="Futura Italics"/>
                <a:ea typeface="Futura Italics"/>
                <a:cs typeface="Futura Italics"/>
                <a:sym typeface="Futura Italics"/>
              </a:rPr>
              <a:t>on survey responses</a:t>
            </a:r>
          </a:p>
          <a:p>
            <a:pPr algn="ctr">
              <a:lnSpc>
                <a:spcPts val="3600"/>
              </a:lnSpc>
              <a:spcBef>
                <a:spcPct val="0"/>
              </a:spcBef>
            </a:pPr>
          </a:p>
          <a:p>
            <a:pPr algn="ctr">
              <a:lnSpc>
                <a:spcPts val="3600"/>
              </a:lnSpc>
              <a:spcBef>
                <a:spcPct val="0"/>
              </a:spcBef>
            </a:pPr>
          </a:p>
        </p:txBody>
      </p:sp>
      <p:sp>
        <p:nvSpPr>
          <p:cNvPr name="TextBox 13" id="13"/>
          <p:cNvSpPr txBox="true"/>
          <p:nvPr/>
        </p:nvSpPr>
        <p:spPr>
          <a:xfrm rot="0">
            <a:off x="14425210" y="9324975"/>
            <a:ext cx="4033950" cy="962025"/>
          </a:xfrm>
          <a:prstGeom prst="rect">
            <a:avLst/>
          </a:prstGeom>
        </p:spPr>
        <p:txBody>
          <a:bodyPr anchor="t" rtlCol="false" tIns="0" lIns="0" bIns="0" rIns="0">
            <a:spAutoFit/>
          </a:bodyPr>
          <a:lstStyle/>
          <a:p>
            <a:pPr algn="l">
              <a:lnSpc>
                <a:spcPts val="2400"/>
              </a:lnSpc>
            </a:pPr>
            <a:r>
              <a:rPr lang="en-US" sz="2000" b="true">
                <a:solidFill>
                  <a:srgbClr val="000000"/>
                </a:solidFill>
                <a:latin typeface="Futura Bold"/>
                <a:ea typeface="Futura Bold"/>
                <a:cs typeface="Futura Bold"/>
                <a:sym typeface="Futura Bold"/>
              </a:rPr>
              <a:t>Prepared by</a:t>
            </a:r>
            <a:r>
              <a:rPr lang="en-US" sz="2000">
                <a:solidFill>
                  <a:srgbClr val="000000"/>
                </a:solidFill>
                <a:latin typeface="Futura"/>
                <a:ea typeface="Futura"/>
                <a:cs typeface="Futura"/>
                <a:sym typeface="Futura"/>
              </a:rPr>
              <a:t>: Lobar Abdisoatova</a:t>
            </a:r>
          </a:p>
          <a:p>
            <a:pPr algn="l">
              <a:lnSpc>
                <a:spcPts val="2400"/>
              </a:lnSpc>
            </a:pPr>
            <a:r>
              <a:rPr lang="en-US" sz="2000" b="true">
                <a:solidFill>
                  <a:srgbClr val="000000"/>
                </a:solidFill>
                <a:latin typeface="Futura Bold"/>
                <a:ea typeface="Futura Bold"/>
                <a:cs typeface="Futura Bold"/>
                <a:sym typeface="Futura Bold"/>
              </a:rPr>
              <a:t>Date: </a:t>
            </a:r>
            <a:r>
              <a:rPr lang="en-US" sz="2000">
                <a:solidFill>
                  <a:srgbClr val="000000"/>
                </a:solidFill>
                <a:latin typeface="Futura"/>
                <a:ea typeface="Futura"/>
                <a:cs typeface="Futura"/>
                <a:sym typeface="Futura"/>
              </a:rPr>
              <a:t>11.05.2025</a:t>
            </a:r>
          </a:p>
          <a:p>
            <a:pPr algn="l">
              <a:lnSpc>
                <a:spcPts val="2400"/>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800000">
            <a:off x="9472987" y="6713420"/>
            <a:ext cx="2482427" cy="1017849"/>
            <a:chOff x="0" y="0"/>
            <a:chExt cx="3445872" cy="1412882"/>
          </a:xfrm>
        </p:grpSpPr>
        <p:sp>
          <p:nvSpPr>
            <p:cNvPr name="Freeform 3" id="3"/>
            <p:cNvSpPr/>
            <p:nvPr/>
          </p:nvSpPr>
          <p:spPr>
            <a:xfrm flipH="false" flipV="false" rot="0">
              <a:off x="0" y="0"/>
              <a:ext cx="3445891" cy="1413002"/>
            </a:xfrm>
            <a:custGeom>
              <a:avLst/>
              <a:gdLst/>
              <a:ahLst/>
              <a:cxnLst/>
              <a:rect r="r" b="b" t="t" l="l"/>
              <a:pathLst>
                <a:path h="1413002" w="3445891">
                  <a:moveTo>
                    <a:pt x="0" y="706501"/>
                  </a:moveTo>
                  <a:cubicBezTo>
                    <a:pt x="0" y="316230"/>
                    <a:pt x="316230" y="0"/>
                    <a:pt x="706501" y="0"/>
                  </a:cubicBezTo>
                  <a:lnTo>
                    <a:pt x="2739390" y="0"/>
                  </a:lnTo>
                  <a:cubicBezTo>
                    <a:pt x="3129534" y="0"/>
                    <a:pt x="3445891" y="316230"/>
                    <a:pt x="3445891" y="706501"/>
                  </a:cubicBezTo>
                  <a:cubicBezTo>
                    <a:pt x="3445891" y="1096772"/>
                    <a:pt x="3129661" y="1413002"/>
                    <a:pt x="2739390" y="1413002"/>
                  </a:cubicBezTo>
                  <a:lnTo>
                    <a:pt x="706501" y="1413002"/>
                  </a:lnTo>
                  <a:cubicBezTo>
                    <a:pt x="316230" y="1412875"/>
                    <a:pt x="0" y="1096645"/>
                    <a:pt x="0" y="706501"/>
                  </a:cubicBezTo>
                  <a:close/>
                </a:path>
              </a:pathLst>
            </a:custGeom>
            <a:solidFill>
              <a:srgbClr val="EF233C"/>
            </a:solidFill>
          </p:spPr>
        </p:sp>
      </p:grpSp>
      <p:grpSp>
        <p:nvGrpSpPr>
          <p:cNvPr name="Group 4" id="4"/>
          <p:cNvGrpSpPr/>
          <p:nvPr/>
        </p:nvGrpSpPr>
        <p:grpSpPr>
          <a:xfrm rot="0">
            <a:off x="1" y="1"/>
            <a:ext cx="4251044" cy="4115006"/>
            <a:chOff x="0" y="0"/>
            <a:chExt cx="5668058" cy="5486674"/>
          </a:xfrm>
        </p:grpSpPr>
        <p:sp>
          <p:nvSpPr>
            <p:cNvPr name="Freeform 5" id="5"/>
            <p:cNvSpPr/>
            <p:nvPr/>
          </p:nvSpPr>
          <p:spPr>
            <a:xfrm flipH="false" flipV="false" rot="0">
              <a:off x="0" y="0"/>
              <a:ext cx="5724906" cy="5532120"/>
            </a:xfrm>
            <a:custGeom>
              <a:avLst/>
              <a:gdLst/>
              <a:ahLst/>
              <a:cxnLst/>
              <a:rect r="r" b="b" t="t" l="l"/>
              <a:pathLst>
                <a:path h="5532120" w="5724906">
                  <a:moveTo>
                    <a:pt x="0" y="0"/>
                  </a:moveTo>
                  <a:lnTo>
                    <a:pt x="5654929" y="0"/>
                  </a:lnTo>
                  <a:lnTo>
                    <a:pt x="5655310" y="3429"/>
                  </a:lnTo>
                  <a:cubicBezTo>
                    <a:pt x="5724906" y="988187"/>
                    <a:pt x="5511292" y="2003679"/>
                    <a:pt x="4980559" y="2923032"/>
                  </a:cubicBezTo>
                  <a:cubicBezTo>
                    <a:pt x="4007358" y="4608449"/>
                    <a:pt x="2221611" y="5532120"/>
                    <a:pt x="403860" y="5485003"/>
                  </a:cubicBezTo>
                  <a:lnTo>
                    <a:pt x="0" y="5454777"/>
                  </a:lnTo>
                  <a:close/>
                </a:path>
              </a:pathLst>
            </a:custGeom>
            <a:solidFill>
              <a:srgbClr val="EF233C"/>
            </a:solidFill>
          </p:spPr>
        </p:sp>
      </p:grpSp>
      <p:sp>
        <p:nvSpPr>
          <p:cNvPr name="Freeform 6" id="6"/>
          <p:cNvSpPr/>
          <p:nvPr/>
        </p:nvSpPr>
        <p:spPr>
          <a:xfrm flipH="false" flipV="false" rot="0">
            <a:off x="-369019" y="5504107"/>
            <a:ext cx="8790863" cy="4782893"/>
          </a:xfrm>
          <a:custGeom>
            <a:avLst/>
            <a:gdLst/>
            <a:ahLst/>
            <a:cxnLst/>
            <a:rect r="r" b="b" t="t" l="l"/>
            <a:pathLst>
              <a:path h="4782893" w="8790863">
                <a:moveTo>
                  <a:pt x="0" y="0"/>
                </a:moveTo>
                <a:lnTo>
                  <a:pt x="8790863" y="0"/>
                </a:lnTo>
                <a:lnTo>
                  <a:pt x="8790863" y="4782893"/>
                </a:lnTo>
                <a:lnTo>
                  <a:pt x="0" y="4782893"/>
                </a:lnTo>
                <a:lnTo>
                  <a:pt x="0" y="0"/>
                </a:lnTo>
                <a:close/>
              </a:path>
            </a:pathLst>
          </a:custGeom>
          <a:blipFill>
            <a:blip r:embed="rId2"/>
            <a:stretch>
              <a:fillRect l="0" t="-13648" r="0" b="0"/>
            </a:stretch>
          </a:blipFill>
        </p:spPr>
      </p:sp>
      <p:sp>
        <p:nvSpPr>
          <p:cNvPr name="Freeform 7" id="7"/>
          <p:cNvSpPr/>
          <p:nvPr/>
        </p:nvSpPr>
        <p:spPr>
          <a:xfrm flipH="false" flipV="false" rot="0">
            <a:off x="9144000" y="5773172"/>
            <a:ext cx="8190366" cy="4513828"/>
          </a:xfrm>
          <a:custGeom>
            <a:avLst/>
            <a:gdLst/>
            <a:ahLst/>
            <a:cxnLst/>
            <a:rect r="r" b="b" t="t" l="l"/>
            <a:pathLst>
              <a:path h="4513828" w="8190366">
                <a:moveTo>
                  <a:pt x="0" y="0"/>
                </a:moveTo>
                <a:lnTo>
                  <a:pt x="8190366" y="0"/>
                </a:lnTo>
                <a:lnTo>
                  <a:pt x="8190366" y="4513828"/>
                </a:lnTo>
                <a:lnTo>
                  <a:pt x="0" y="4513828"/>
                </a:lnTo>
                <a:lnTo>
                  <a:pt x="0" y="0"/>
                </a:lnTo>
                <a:close/>
              </a:path>
            </a:pathLst>
          </a:custGeom>
          <a:blipFill>
            <a:blip r:embed="rId3"/>
            <a:stretch>
              <a:fillRect l="0" t="-12196" r="0" b="0"/>
            </a:stretch>
          </a:blipFill>
        </p:spPr>
      </p:sp>
      <p:grpSp>
        <p:nvGrpSpPr>
          <p:cNvPr name="Group 8" id="8"/>
          <p:cNvGrpSpPr/>
          <p:nvPr/>
        </p:nvGrpSpPr>
        <p:grpSpPr>
          <a:xfrm rot="0">
            <a:off x="-369019" y="-162229"/>
            <a:ext cx="6895859" cy="5666337"/>
            <a:chOff x="0" y="0"/>
            <a:chExt cx="14609144" cy="12004354"/>
          </a:xfrm>
        </p:grpSpPr>
        <p:sp>
          <p:nvSpPr>
            <p:cNvPr name="Freeform 9" id="9"/>
            <p:cNvSpPr/>
            <p:nvPr/>
          </p:nvSpPr>
          <p:spPr>
            <a:xfrm flipH="false" flipV="false" rot="0">
              <a:off x="0" y="0"/>
              <a:ext cx="15716631" cy="12004243"/>
            </a:xfrm>
            <a:custGeom>
              <a:avLst/>
              <a:gdLst/>
              <a:ahLst/>
              <a:cxnLst/>
              <a:rect r="r" b="b" t="t" l="l"/>
              <a:pathLst>
                <a:path h="12004243" w="15716631">
                  <a:moveTo>
                    <a:pt x="0" y="0"/>
                  </a:moveTo>
                  <a:lnTo>
                    <a:pt x="10860913" y="0"/>
                  </a:lnTo>
                  <a:lnTo>
                    <a:pt x="10931271" y="42126"/>
                  </a:lnTo>
                  <a:cubicBezTo>
                    <a:pt x="14581505" y="2346073"/>
                    <a:pt x="15716631" y="6741112"/>
                    <a:pt x="13418058" y="10225708"/>
                  </a:cubicBezTo>
                  <a:cubicBezTo>
                    <a:pt x="13034899" y="10806475"/>
                    <a:pt x="12579096" y="11327553"/>
                    <a:pt x="12066397" y="11785275"/>
                  </a:cubicBezTo>
                  <a:lnTo>
                    <a:pt x="11808587" y="12004243"/>
                  </a:lnTo>
                  <a:lnTo>
                    <a:pt x="0" y="12004243"/>
                  </a:lnTo>
                  <a:close/>
                </a:path>
              </a:pathLst>
            </a:custGeom>
            <a:blipFill>
              <a:blip r:embed="rId4"/>
              <a:stretch>
                <a:fillRect l="0" t="-31677" r="0" b="-31677"/>
              </a:stretch>
            </a:blipFill>
          </p:spPr>
        </p:sp>
      </p:grpSp>
      <p:sp>
        <p:nvSpPr>
          <p:cNvPr name="TextBox 10" id="10"/>
          <p:cNvSpPr txBox="true"/>
          <p:nvPr/>
        </p:nvSpPr>
        <p:spPr>
          <a:xfrm rot="0">
            <a:off x="7735643" y="344057"/>
            <a:ext cx="6577707" cy="685800"/>
          </a:xfrm>
          <a:prstGeom prst="rect">
            <a:avLst/>
          </a:prstGeom>
        </p:spPr>
        <p:txBody>
          <a:bodyPr anchor="t" rtlCol="false" tIns="0" lIns="0" bIns="0" rIns="0">
            <a:spAutoFit/>
          </a:bodyPr>
          <a:lstStyle/>
          <a:p>
            <a:pPr algn="l">
              <a:lnSpc>
                <a:spcPts val="4799"/>
              </a:lnSpc>
            </a:pPr>
            <a:r>
              <a:rPr lang="en-US" sz="3999" b="true">
                <a:solidFill>
                  <a:srgbClr val="EF233C"/>
                </a:solidFill>
                <a:latin typeface="Futura Ultra-Bold"/>
                <a:ea typeface="Futura Ultra-Bold"/>
                <a:cs typeface="Futura Ultra-Bold"/>
                <a:sym typeface="Futura Ultra-Bold"/>
              </a:rPr>
              <a:t>Insights on Ads</a:t>
            </a:r>
          </a:p>
        </p:txBody>
      </p:sp>
      <p:sp>
        <p:nvSpPr>
          <p:cNvPr name="TextBox 11" id="11"/>
          <p:cNvSpPr txBox="true"/>
          <p:nvPr/>
        </p:nvSpPr>
        <p:spPr>
          <a:xfrm rot="0">
            <a:off x="6681270" y="961142"/>
            <a:ext cx="10994751" cy="4812031"/>
          </a:xfrm>
          <a:prstGeom prst="rect">
            <a:avLst/>
          </a:prstGeom>
        </p:spPr>
        <p:txBody>
          <a:bodyPr anchor="t" rtlCol="false" tIns="0" lIns="0" bIns="0" rIns="0">
            <a:spAutoFit/>
          </a:bodyPr>
          <a:lstStyle/>
          <a:p>
            <a:pPr algn="just">
              <a:lnSpc>
                <a:spcPts val="3779"/>
              </a:lnSpc>
            </a:pPr>
            <a:r>
              <a:rPr lang="en-US" sz="2099">
                <a:solidFill>
                  <a:srgbClr val="000000"/>
                </a:solidFill>
                <a:latin typeface="Futura"/>
                <a:ea typeface="Futura"/>
                <a:cs typeface="Futura"/>
                <a:sym typeface="Futura"/>
              </a:rPr>
              <a:t>Coca-Cola is most often purchased in large supermarkets and local markets, showing its strong presence in everyday shopping locations.</a:t>
            </a:r>
          </a:p>
          <a:p>
            <a:pPr algn="just">
              <a:lnSpc>
                <a:spcPts val="3779"/>
              </a:lnSpc>
            </a:pPr>
            <a:r>
              <a:rPr lang="en-US" sz="2099">
                <a:solidFill>
                  <a:srgbClr val="000000"/>
                </a:solidFill>
                <a:latin typeface="Futura"/>
                <a:ea typeface="Futura"/>
                <a:cs typeface="Futura"/>
                <a:sym typeface="Futura"/>
              </a:rPr>
              <a:t>Coca-Cola is widely associated with positive moments like chilling in summer, family and friend gatherings, and holidays, reinforcing its role as a companion during enjoyable experiences.</a:t>
            </a:r>
          </a:p>
          <a:p>
            <a:pPr algn="just">
              <a:lnSpc>
                <a:spcPts val="4139"/>
              </a:lnSpc>
            </a:pPr>
            <a:r>
              <a:rPr lang="en-US" sz="2299" b="true">
                <a:solidFill>
                  <a:srgbClr val="EF233C"/>
                </a:solidFill>
                <a:latin typeface="Futura Bold"/>
                <a:ea typeface="Futura Bold"/>
                <a:cs typeface="Futura Bold"/>
                <a:sym typeface="Futura Bold"/>
              </a:rPr>
              <a:t>Recommendation</a:t>
            </a:r>
            <a:r>
              <a:rPr lang="en-US" sz="2299">
                <a:solidFill>
                  <a:srgbClr val="000000"/>
                </a:solidFill>
                <a:latin typeface="Futura"/>
                <a:ea typeface="Futura"/>
                <a:cs typeface="Futura"/>
                <a:sym typeface="Futura"/>
              </a:rPr>
              <a:t>:</a:t>
            </a:r>
          </a:p>
          <a:p>
            <a:pPr algn="just">
              <a:lnSpc>
                <a:spcPts val="3779"/>
              </a:lnSpc>
            </a:pPr>
            <a:r>
              <a:rPr lang="en-US" sz="2099">
                <a:solidFill>
                  <a:srgbClr val="000000"/>
                </a:solidFill>
                <a:latin typeface="Futura"/>
                <a:ea typeface="Futura"/>
                <a:cs typeface="Futura"/>
                <a:sym typeface="Futura"/>
              </a:rPr>
              <a:t>Enhance in-store visibility in high-traffic retail outlets with standout displays. Use marketing to emotionally connect Coca-Cola with moments of joy and togetherness — like summer days, holidays, and social gatherings.</a:t>
            </a:r>
          </a:p>
          <a:p>
            <a:pPr algn="just">
              <a:lnSpc>
                <a:spcPts val="377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611288" y="1482090"/>
            <a:ext cx="7918132" cy="3661410"/>
          </a:xfrm>
          <a:prstGeom prst="rect">
            <a:avLst/>
          </a:prstGeom>
        </p:spPr>
        <p:txBody>
          <a:bodyPr anchor="t" rtlCol="false" tIns="0" lIns="0" bIns="0" rIns="0">
            <a:spAutoFit/>
          </a:bodyPr>
          <a:lstStyle/>
          <a:p>
            <a:pPr algn="r">
              <a:lnSpc>
                <a:spcPts val="4860"/>
              </a:lnSpc>
            </a:pPr>
            <a:r>
              <a:rPr lang="en-US" sz="2700">
                <a:solidFill>
                  <a:srgbClr val="000000"/>
                </a:solidFill>
                <a:latin typeface="Futura"/>
                <a:ea typeface="Futura"/>
                <a:cs typeface="Futura"/>
                <a:sym typeface="Futura"/>
              </a:rPr>
              <a:t>Based on the open-ended feedback, the majority of consumers expressed a desire for </a:t>
            </a:r>
            <a:r>
              <a:rPr lang="en-US" sz="2700" b="true">
                <a:solidFill>
                  <a:srgbClr val="000000"/>
                </a:solidFill>
                <a:latin typeface="Futura Bold"/>
                <a:ea typeface="Futura Bold"/>
                <a:cs typeface="Futura Bold"/>
                <a:sym typeface="Futura Bold"/>
              </a:rPr>
              <a:t>healthier beverage</a:t>
            </a:r>
            <a:r>
              <a:rPr lang="en-US" sz="2700">
                <a:solidFill>
                  <a:srgbClr val="000000"/>
                </a:solidFill>
                <a:latin typeface="Futura"/>
                <a:ea typeface="Futura"/>
                <a:cs typeface="Futura"/>
                <a:sym typeface="Futura"/>
              </a:rPr>
              <a:t> options and a preference for the </a:t>
            </a:r>
            <a:r>
              <a:rPr lang="en-US" sz="2700" b="true">
                <a:solidFill>
                  <a:srgbClr val="000000"/>
                </a:solidFill>
                <a:latin typeface="Futura Bold"/>
                <a:ea typeface="Futura Bold"/>
                <a:cs typeface="Futura Bold"/>
                <a:sym typeface="Futura Bold"/>
              </a:rPr>
              <a:t>250ml size.</a:t>
            </a:r>
            <a:r>
              <a:rPr lang="en-US" sz="2700">
                <a:solidFill>
                  <a:srgbClr val="000000"/>
                </a:solidFill>
                <a:latin typeface="Futura"/>
                <a:ea typeface="Futura"/>
                <a:cs typeface="Futura"/>
                <a:sym typeface="Futura"/>
              </a:rPr>
              <a:t> Additionally, there was a suggestion to increase the availability of Coca-Cola through</a:t>
            </a:r>
            <a:r>
              <a:rPr lang="en-US" sz="2700" b="true">
                <a:solidFill>
                  <a:srgbClr val="000000"/>
                </a:solidFill>
                <a:latin typeface="Futura Bold"/>
                <a:ea typeface="Futura Bold"/>
                <a:cs typeface="Futura Bold"/>
                <a:sym typeface="Futura Bold"/>
              </a:rPr>
              <a:t> vending machines in public places </a:t>
            </a:r>
            <a:r>
              <a:rPr lang="en-US" sz="2700">
                <a:solidFill>
                  <a:srgbClr val="000000"/>
                </a:solidFill>
                <a:latin typeface="Futura"/>
                <a:ea typeface="Futura"/>
                <a:cs typeface="Futura"/>
                <a:sym typeface="Futura"/>
              </a:rPr>
              <a:t>for better accessibility.</a:t>
            </a:r>
          </a:p>
        </p:txBody>
      </p:sp>
      <p:sp>
        <p:nvSpPr>
          <p:cNvPr name="TextBox 3" id="3"/>
          <p:cNvSpPr txBox="true"/>
          <p:nvPr/>
        </p:nvSpPr>
        <p:spPr>
          <a:xfrm rot="0">
            <a:off x="7929324" y="4848225"/>
            <a:ext cx="2429351" cy="523875"/>
          </a:xfrm>
          <a:prstGeom prst="rect">
            <a:avLst/>
          </a:prstGeom>
        </p:spPr>
        <p:txBody>
          <a:bodyPr anchor="t" rtlCol="false" tIns="0" lIns="0" bIns="0" rIns="0">
            <a:spAutoFit/>
          </a:bodyPr>
          <a:lstStyle/>
          <a:p>
            <a:pPr algn="ctr">
              <a:lnSpc>
                <a:spcPts val="3600"/>
              </a:lnSpc>
              <a:spcBef>
                <a:spcPct val="0"/>
              </a:spcBef>
            </a:pPr>
            <a:r>
              <a:rPr lang="en-US" b="true" sz="3000">
                <a:solidFill>
                  <a:srgbClr val="FFFFFF"/>
                </a:solidFill>
                <a:latin typeface="Futura Ultra-Bold"/>
                <a:ea typeface="Futura Ultra-Bold"/>
                <a:cs typeface="Futura Ultra-Bold"/>
                <a:sym typeface="Futura Ultra-Bold"/>
              </a:rPr>
              <a:t>gap yoq zur</a:t>
            </a:r>
          </a:p>
        </p:txBody>
      </p:sp>
      <p:grpSp>
        <p:nvGrpSpPr>
          <p:cNvPr name="Group 4" id="4"/>
          <p:cNvGrpSpPr/>
          <p:nvPr/>
        </p:nvGrpSpPr>
        <p:grpSpPr>
          <a:xfrm rot="0">
            <a:off x="-1400129" y="1347560"/>
            <a:ext cx="17966657" cy="8939440"/>
            <a:chOff x="0" y="0"/>
            <a:chExt cx="22839038" cy="11363728"/>
          </a:xfrm>
        </p:grpSpPr>
        <p:sp>
          <p:nvSpPr>
            <p:cNvPr name="Freeform 5" id="5"/>
            <p:cNvSpPr/>
            <p:nvPr/>
          </p:nvSpPr>
          <p:spPr>
            <a:xfrm flipH="false" flipV="false" rot="0">
              <a:off x="0" y="-23876"/>
              <a:ext cx="22839045" cy="11387582"/>
            </a:xfrm>
            <a:custGeom>
              <a:avLst/>
              <a:gdLst/>
              <a:ahLst/>
              <a:cxnLst/>
              <a:rect r="r" b="b" t="t" l="l"/>
              <a:pathLst>
                <a:path h="11387582" w="22839045">
                  <a:moveTo>
                    <a:pt x="3298063" y="25527"/>
                  </a:moveTo>
                  <a:cubicBezTo>
                    <a:pt x="4435221" y="0"/>
                    <a:pt x="5593588" y="276098"/>
                    <a:pt x="6650736" y="886333"/>
                  </a:cubicBezTo>
                  <a:lnTo>
                    <a:pt x="20365467" y="8804528"/>
                  </a:lnTo>
                  <a:cubicBezTo>
                    <a:pt x="21326475" y="9359391"/>
                    <a:pt x="22089999" y="10124821"/>
                    <a:pt x="22631527" y="11008868"/>
                  </a:cubicBezTo>
                  <a:lnTo>
                    <a:pt x="22839045" y="11387582"/>
                  </a:lnTo>
                  <a:lnTo>
                    <a:pt x="0" y="11387582"/>
                  </a:lnTo>
                  <a:lnTo>
                    <a:pt x="0" y="1022858"/>
                  </a:lnTo>
                  <a:lnTo>
                    <a:pt x="72263" y="973582"/>
                  </a:lnTo>
                  <a:cubicBezTo>
                    <a:pt x="1044829" y="377952"/>
                    <a:pt x="2160905" y="50927"/>
                    <a:pt x="3298063" y="25527"/>
                  </a:cubicBezTo>
                  <a:close/>
                </a:path>
              </a:pathLst>
            </a:custGeom>
            <a:blipFill>
              <a:blip r:embed="rId2"/>
              <a:stretch>
                <a:fillRect l="0" t="-16952" r="0" b="-16952"/>
              </a:stretch>
            </a:blipFill>
          </p:spPr>
        </p:sp>
      </p:grpSp>
      <p:sp>
        <p:nvSpPr>
          <p:cNvPr name="TextBox 6" id="6"/>
          <p:cNvSpPr txBox="true"/>
          <p:nvPr/>
        </p:nvSpPr>
        <p:spPr>
          <a:xfrm rot="0">
            <a:off x="9318657" y="419100"/>
            <a:ext cx="4417026" cy="609600"/>
          </a:xfrm>
          <a:prstGeom prst="rect">
            <a:avLst/>
          </a:prstGeom>
        </p:spPr>
        <p:txBody>
          <a:bodyPr anchor="t" rtlCol="false" tIns="0" lIns="0" bIns="0" rIns="0">
            <a:spAutoFit/>
          </a:bodyPr>
          <a:lstStyle/>
          <a:p>
            <a:pPr algn="l">
              <a:lnSpc>
                <a:spcPts val="4200"/>
              </a:lnSpc>
            </a:pPr>
            <a:r>
              <a:rPr lang="en-US" sz="3500" b="true">
                <a:solidFill>
                  <a:srgbClr val="E72929"/>
                </a:solidFill>
                <a:latin typeface="Futura Ultra-Bold"/>
                <a:ea typeface="Futura Ultra-Bold"/>
                <a:cs typeface="Futura Ultra-Bold"/>
                <a:sym typeface="Futura Ultra-Bold"/>
              </a:rPr>
              <a:t>Open Feedback</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5400000">
            <a:off x="5904819" y="4159707"/>
            <a:ext cx="2159454" cy="1967589"/>
            <a:chOff x="0" y="0"/>
            <a:chExt cx="2879272" cy="2623452"/>
          </a:xfrm>
        </p:grpSpPr>
        <p:sp>
          <p:nvSpPr>
            <p:cNvPr name="Freeform 3" id="3"/>
            <p:cNvSpPr/>
            <p:nvPr/>
          </p:nvSpPr>
          <p:spPr>
            <a:xfrm flipH="false" flipV="false" rot="0">
              <a:off x="-161417" y="-12700"/>
              <a:ext cx="3202178" cy="2797556"/>
            </a:xfrm>
            <a:custGeom>
              <a:avLst/>
              <a:gdLst/>
              <a:ahLst/>
              <a:cxnLst/>
              <a:rect r="r" b="b" t="t" l="l"/>
              <a:pathLst>
                <a:path h="2797556" w="3202178">
                  <a:moveTo>
                    <a:pt x="1219327" y="15494"/>
                  </a:moveTo>
                  <a:cubicBezTo>
                    <a:pt x="1437767" y="0"/>
                    <a:pt x="1662938" y="47498"/>
                    <a:pt x="1866900" y="165100"/>
                  </a:cubicBezTo>
                  <a:lnTo>
                    <a:pt x="2472182" y="514604"/>
                  </a:lnTo>
                  <a:cubicBezTo>
                    <a:pt x="3015869" y="828548"/>
                    <a:pt x="3202178" y="1523746"/>
                    <a:pt x="2888234" y="2067560"/>
                  </a:cubicBezTo>
                  <a:cubicBezTo>
                    <a:pt x="2574290" y="2611374"/>
                    <a:pt x="1879092" y="2797556"/>
                    <a:pt x="1335278" y="2483612"/>
                  </a:cubicBezTo>
                  <a:lnTo>
                    <a:pt x="729996" y="2134235"/>
                  </a:lnTo>
                  <a:cubicBezTo>
                    <a:pt x="186309" y="1820291"/>
                    <a:pt x="0" y="1124966"/>
                    <a:pt x="313944" y="581279"/>
                  </a:cubicBezTo>
                  <a:cubicBezTo>
                    <a:pt x="510159" y="241427"/>
                    <a:pt x="855218" y="41275"/>
                    <a:pt x="1219327" y="15494"/>
                  </a:cubicBezTo>
                  <a:close/>
                </a:path>
              </a:pathLst>
            </a:custGeom>
            <a:solidFill>
              <a:srgbClr val="EF233C"/>
            </a:solidFill>
          </p:spPr>
        </p:sp>
      </p:grpSp>
      <p:grpSp>
        <p:nvGrpSpPr>
          <p:cNvPr name="Group 4" id="4"/>
          <p:cNvGrpSpPr/>
          <p:nvPr/>
        </p:nvGrpSpPr>
        <p:grpSpPr>
          <a:xfrm rot="0">
            <a:off x="8064273" y="2000253"/>
            <a:ext cx="2159456" cy="1967587"/>
            <a:chOff x="0" y="0"/>
            <a:chExt cx="2879274" cy="2623450"/>
          </a:xfrm>
        </p:grpSpPr>
        <p:sp>
          <p:nvSpPr>
            <p:cNvPr name="Freeform 5" id="5"/>
            <p:cNvSpPr/>
            <p:nvPr/>
          </p:nvSpPr>
          <p:spPr>
            <a:xfrm flipH="false" flipV="false" rot="0">
              <a:off x="-161417" y="-12700"/>
              <a:ext cx="3202178" cy="2797556"/>
            </a:xfrm>
            <a:custGeom>
              <a:avLst/>
              <a:gdLst/>
              <a:ahLst/>
              <a:cxnLst/>
              <a:rect r="r" b="b" t="t" l="l"/>
              <a:pathLst>
                <a:path h="2797556" w="3202178">
                  <a:moveTo>
                    <a:pt x="1219327" y="15494"/>
                  </a:moveTo>
                  <a:cubicBezTo>
                    <a:pt x="1437767" y="0"/>
                    <a:pt x="1662938" y="47498"/>
                    <a:pt x="1866900" y="165100"/>
                  </a:cubicBezTo>
                  <a:lnTo>
                    <a:pt x="2472182" y="514604"/>
                  </a:lnTo>
                  <a:cubicBezTo>
                    <a:pt x="3015869" y="828548"/>
                    <a:pt x="3202178" y="1523746"/>
                    <a:pt x="2888234" y="2067560"/>
                  </a:cubicBezTo>
                  <a:cubicBezTo>
                    <a:pt x="2574290" y="2611374"/>
                    <a:pt x="1879092" y="2797556"/>
                    <a:pt x="1335278" y="2483612"/>
                  </a:cubicBezTo>
                  <a:lnTo>
                    <a:pt x="729996" y="2134235"/>
                  </a:lnTo>
                  <a:cubicBezTo>
                    <a:pt x="186309" y="1820291"/>
                    <a:pt x="0" y="1124966"/>
                    <a:pt x="313944" y="581279"/>
                  </a:cubicBezTo>
                  <a:cubicBezTo>
                    <a:pt x="510159" y="241427"/>
                    <a:pt x="855218" y="41275"/>
                    <a:pt x="1219327" y="15494"/>
                  </a:cubicBezTo>
                  <a:close/>
                </a:path>
              </a:pathLst>
            </a:custGeom>
            <a:solidFill>
              <a:srgbClr val="EF233C"/>
            </a:solidFill>
          </p:spPr>
        </p:sp>
      </p:grpSp>
      <p:grpSp>
        <p:nvGrpSpPr>
          <p:cNvPr name="Group 6" id="6"/>
          <p:cNvGrpSpPr/>
          <p:nvPr/>
        </p:nvGrpSpPr>
        <p:grpSpPr>
          <a:xfrm rot="5400000">
            <a:off x="10223730" y="4159707"/>
            <a:ext cx="2159454" cy="1967589"/>
            <a:chOff x="0" y="0"/>
            <a:chExt cx="2879272" cy="2623452"/>
          </a:xfrm>
        </p:grpSpPr>
        <p:sp>
          <p:nvSpPr>
            <p:cNvPr name="Freeform 7" id="7"/>
            <p:cNvSpPr/>
            <p:nvPr/>
          </p:nvSpPr>
          <p:spPr>
            <a:xfrm flipH="false" flipV="false" rot="0">
              <a:off x="-161417" y="-12700"/>
              <a:ext cx="3202178" cy="2797556"/>
            </a:xfrm>
            <a:custGeom>
              <a:avLst/>
              <a:gdLst/>
              <a:ahLst/>
              <a:cxnLst/>
              <a:rect r="r" b="b" t="t" l="l"/>
              <a:pathLst>
                <a:path h="2797556" w="3202178">
                  <a:moveTo>
                    <a:pt x="1219327" y="15494"/>
                  </a:moveTo>
                  <a:cubicBezTo>
                    <a:pt x="1437767" y="0"/>
                    <a:pt x="1662938" y="47498"/>
                    <a:pt x="1866900" y="165100"/>
                  </a:cubicBezTo>
                  <a:lnTo>
                    <a:pt x="2472182" y="514604"/>
                  </a:lnTo>
                  <a:cubicBezTo>
                    <a:pt x="3015869" y="828548"/>
                    <a:pt x="3202178" y="1523746"/>
                    <a:pt x="2888234" y="2067560"/>
                  </a:cubicBezTo>
                  <a:cubicBezTo>
                    <a:pt x="2574290" y="2611374"/>
                    <a:pt x="1879092" y="2797556"/>
                    <a:pt x="1335278" y="2483612"/>
                  </a:cubicBezTo>
                  <a:lnTo>
                    <a:pt x="729996" y="2134235"/>
                  </a:lnTo>
                  <a:cubicBezTo>
                    <a:pt x="186309" y="1820291"/>
                    <a:pt x="0" y="1124966"/>
                    <a:pt x="313944" y="581279"/>
                  </a:cubicBezTo>
                  <a:cubicBezTo>
                    <a:pt x="510159" y="241427"/>
                    <a:pt x="855218" y="41275"/>
                    <a:pt x="1219327" y="15494"/>
                  </a:cubicBezTo>
                  <a:close/>
                </a:path>
              </a:pathLst>
            </a:custGeom>
            <a:solidFill>
              <a:srgbClr val="EF233C"/>
            </a:solidFill>
          </p:spPr>
        </p:sp>
      </p:grpSp>
      <p:grpSp>
        <p:nvGrpSpPr>
          <p:cNvPr name="Group 8" id="8"/>
          <p:cNvGrpSpPr/>
          <p:nvPr/>
        </p:nvGrpSpPr>
        <p:grpSpPr>
          <a:xfrm rot="-10800000">
            <a:off x="8064273" y="6319162"/>
            <a:ext cx="2159455" cy="1967587"/>
            <a:chOff x="0" y="0"/>
            <a:chExt cx="2879274" cy="2623450"/>
          </a:xfrm>
        </p:grpSpPr>
        <p:sp>
          <p:nvSpPr>
            <p:cNvPr name="Freeform 9" id="9"/>
            <p:cNvSpPr/>
            <p:nvPr/>
          </p:nvSpPr>
          <p:spPr>
            <a:xfrm flipH="false" flipV="false" rot="0">
              <a:off x="-161417" y="-12700"/>
              <a:ext cx="3202178" cy="2797556"/>
            </a:xfrm>
            <a:custGeom>
              <a:avLst/>
              <a:gdLst/>
              <a:ahLst/>
              <a:cxnLst/>
              <a:rect r="r" b="b" t="t" l="l"/>
              <a:pathLst>
                <a:path h="2797556" w="3202178">
                  <a:moveTo>
                    <a:pt x="1219327" y="15494"/>
                  </a:moveTo>
                  <a:cubicBezTo>
                    <a:pt x="1437767" y="0"/>
                    <a:pt x="1662938" y="47498"/>
                    <a:pt x="1866900" y="165100"/>
                  </a:cubicBezTo>
                  <a:lnTo>
                    <a:pt x="2472182" y="514604"/>
                  </a:lnTo>
                  <a:cubicBezTo>
                    <a:pt x="3015869" y="828548"/>
                    <a:pt x="3202178" y="1523746"/>
                    <a:pt x="2888234" y="2067560"/>
                  </a:cubicBezTo>
                  <a:cubicBezTo>
                    <a:pt x="2574290" y="2611374"/>
                    <a:pt x="1879092" y="2797556"/>
                    <a:pt x="1335278" y="2483612"/>
                  </a:cubicBezTo>
                  <a:lnTo>
                    <a:pt x="729996" y="2134235"/>
                  </a:lnTo>
                  <a:cubicBezTo>
                    <a:pt x="186309" y="1820291"/>
                    <a:pt x="0" y="1124966"/>
                    <a:pt x="313944" y="581279"/>
                  </a:cubicBezTo>
                  <a:cubicBezTo>
                    <a:pt x="510159" y="241427"/>
                    <a:pt x="855218" y="41275"/>
                    <a:pt x="1219327" y="15494"/>
                  </a:cubicBezTo>
                  <a:close/>
                </a:path>
              </a:pathLst>
            </a:custGeom>
            <a:solidFill>
              <a:srgbClr val="EF233C"/>
            </a:solidFill>
          </p:spPr>
        </p:sp>
      </p:grpSp>
      <p:sp>
        <p:nvSpPr>
          <p:cNvPr name="TextBox 10" id="10"/>
          <p:cNvSpPr txBox="true"/>
          <p:nvPr/>
        </p:nvSpPr>
        <p:spPr>
          <a:xfrm rot="0">
            <a:off x="1028700" y="1637651"/>
            <a:ext cx="4931955" cy="523875"/>
          </a:xfrm>
          <a:prstGeom prst="rect">
            <a:avLst/>
          </a:prstGeom>
        </p:spPr>
        <p:txBody>
          <a:bodyPr anchor="t" rtlCol="false" tIns="0" lIns="0" bIns="0" rIns="0">
            <a:spAutoFit/>
          </a:bodyPr>
          <a:lstStyle/>
          <a:p>
            <a:pPr algn="r">
              <a:lnSpc>
                <a:spcPts val="3600"/>
              </a:lnSpc>
            </a:pPr>
            <a:r>
              <a:rPr lang="en-US" sz="3000" b="true">
                <a:solidFill>
                  <a:srgbClr val="EF233C"/>
                </a:solidFill>
                <a:latin typeface="Futura Ultra-Bold"/>
                <a:ea typeface="Futura Ultra-Bold"/>
                <a:cs typeface="Futura Ultra-Bold"/>
                <a:sym typeface="Futura Ultra-Bold"/>
              </a:rPr>
              <a:t>Customer Behavior</a:t>
            </a:r>
          </a:p>
        </p:txBody>
      </p:sp>
      <p:sp>
        <p:nvSpPr>
          <p:cNvPr name="TextBox 11" id="11"/>
          <p:cNvSpPr txBox="true"/>
          <p:nvPr/>
        </p:nvSpPr>
        <p:spPr>
          <a:xfrm rot="0">
            <a:off x="1028703" y="2161616"/>
            <a:ext cx="4931952" cy="2872740"/>
          </a:xfrm>
          <a:prstGeom prst="rect">
            <a:avLst/>
          </a:prstGeom>
        </p:spPr>
        <p:txBody>
          <a:bodyPr anchor="t" rtlCol="false" tIns="0" lIns="0" bIns="0" rIns="0">
            <a:spAutoFit/>
          </a:bodyPr>
          <a:lstStyle/>
          <a:p>
            <a:pPr algn="r">
              <a:lnSpc>
                <a:spcPts val="3240"/>
              </a:lnSpc>
            </a:pPr>
            <a:r>
              <a:rPr lang="en-US" sz="1800">
                <a:solidFill>
                  <a:srgbClr val="000000"/>
                </a:solidFill>
                <a:latin typeface="Futura"/>
                <a:ea typeface="Futura"/>
                <a:cs typeface="Futura"/>
                <a:sym typeface="Futura"/>
              </a:rPr>
              <a:t>The analysis of Coca-Cola's customer reveals valuable insights into purchasing behavior, preferences, and the influence of advertising. The high association of Coca-Cola with social moments such as family gatherings and holidays, and the strong influence of television and digital ads on product choice.</a:t>
            </a:r>
          </a:p>
        </p:txBody>
      </p:sp>
      <p:sp>
        <p:nvSpPr>
          <p:cNvPr name="TextBox 12" id="12"/>
          <p:cNvSpPr txBox="true"/>
          <p:nvPr/>
        </p:nvSpPr>
        <p:spPr>
          <a:xfrm rot="0">
            <a:off x="1028700" y="6414694"/>
            <a:ext cx="4931955" cy="523875"/>
          </a:xfrm>
          <a:prstGeom prst="rect">
            <a:avLst/>
          </a:prstGeom>
        </p:spPr>
        <p:txBody>
          <a:bodyPr anchor="t" rtlCol="false" tIns="0" lIns="0" bIns="0" rIns="0">
            <a:spAutoFit/>
          </a:bodyPr>
          <a:lstStyle/>
          <a:p>
            <a:pPr algn="r">
              <a:lnSpc>
                <a:spcPts val="3600"/>
              </a:lnSpc>
            </a:pPr>
            <a:r>
              <a:rPr lang="en-US" sz="3000" b="true">
                <a:solidFill>
                  <a:srgbClr val="EF233C"/>
                </a:solidFill>
                <a:latin typeface="Futura Ultra-Bold"/>
                <a:ea typeface="Futura Ultra-Bold"/>
                <a:cs typeface="Futura Ultra-Bold"/>
                <a:sym typeface="Futura Ultra-Bold"/>
              </a:rPr>
              <a:t>Market Position</a:t>
            </a:r>
          </a:p>
        </p:txBody>
      </p:sp>
      <p:sp>
        <p:nvSpPr>
          <p:cNvPr name="TextBox 13" id="13"/>
          <p:cNvSpPr txBox="true"/>
          <p:nvPr/>
        </p:nvSpPr>
        <p:spPr>
          <a:xfrm rot="0">
            <a:off x="1028703" y="6938659"/>
            <a:ext cx="4931952" cy="2872740"/>
          </a:xfrm>
          <a:prstGeom prst="rect">
            <a:avLst/>
          </a:prstGeom>
        </p:spPr>
        <p:txBody>
          <a:bodyPr anchor="t" rtlCol="false" tIns="0" lIns="0" bIns="0" rIns="0">
            <a:spAutoFit/>
          </a:bodyPr>
          <a:lstStyle/>
          <a:p>
            <a:pPr algn="r">
              <a:lnSpc>
                <a:spcPts val="3240"/>
              </a:lnSpc>
            </a:pPr>
            <a:r>
              <a:rPr lang="en-US" sz="1800">
                <a:solidFill>
                  <a:srgbClr val="000000"/>
                </a:solidFill>
                <a:latin typeface="Futura"/>
                <a:ea typeface="Futura"/>
                <a:cs typeface="Futura"/>
                <a:sym typeface="Futura"/>
              </a:rPr>
              <a:t>These findings suggest Coca-Cola holds a dominant position in the market but faces increasing competition. By capitalizing on its association with social moments and focusing marketing efforts with Korzinka , Coca-Cola can further strengthen its brand loyalty and market share</a:t>
            </a:r>
          </a:p>
        </p:txBody>
      </p:sp>
      <p:sp>
        <p:nvSpPr>
          <p:cNvPr name="TextBox 14" id="14"/>
          <p:cNvSpPr txBox="true"/>
          <p:nvPr/>
        </p:nvSpPr>
        <p:spPr>
          <a:xfrm rot="0">
            <a:off x="12327348" y="1637651"/>
            <a:ext cx="4931949" cy="523875"/>
          </a:xfrm>
          <a:prstGeom prst="rect">
            <a:avLst/>
          </a:prstGeom>
        </p:spPr>
        <p:txBody>
          <a:bodyPr anchor="t" rtlCol="false" tIns="0" lIns="0" bIns="0" rIns="0">
            <a:spAutoFit/>
          </a:bodyPr>
          <a:lstStyle/>
          <a:p>
            <a:pPr algn="l">
              <a:lnSpc>
                <a:spcPts val="3600"/>
              </a:lnSpc>
            </a:pPr>
            <a:r>
              <a:rPr lang="en-US" sz="3000" b="true">
                <a:solidFill>
                  <a:srgbClr val="EF233C"/>
                </a:solidFill>
                <a:latin typeface="Futura Ultra-Bold"/>
                <a:ea typeface="Futura Ultra-Bold"/>
                <a:cs typeface="Futura Ultra-Bold"/>
                <a:sym typeface="Futura Ultra-Bold"/>
              </a:rPr>
              <a:t>KPI</a:t>
            </a:r>
            <a:r>
              <a:rPr lang="en-US" sz="3000" b="true">
                <a:solidFill>
                  <a:srgbClr val="EF233C"/>
                </a:solidFill>
                <a:latin typeface="Futura Ultra-Bold"/>
                <a:ea typeface="Futura Ultra-Bold"/>
                <a:cs typeface="Futura Ultra-Bold"/>
                <a:sym typeface="Futura Ultra-Bold"/>
              </a:rPr>
              <a:t> Insights</a:t>
            </a:r>
          </a:p>
        </p:txBody>
      </p:sp>
      <p:sp>
        <p:nvSpPr>
          <p:cNvPr name="TextBox 15" id="15"/>
          <p:cNvSpPr txBox="true"/>
          <p:nvPr/>
        </p:nvSpPr>
        <p:spPr>
          <a:xfrm rot="0">
            <a:off x="12327348" y="2161616"/>
            <a:ext cx="4931952" cy="2872740"/>
          </a:xfrm>
          <a:prstGeom prst="rect">
            <a:avLst/>
          </a:prstGeom>
        </p:spPr>
        <p:txBody>
          <a:bodyPr anchor="t" rtlCol="false" tIns="0" lIns="0" bIns="0" rIns="0">
            <a:spAutoFit/>
          </a:bodyPr>
          <a:lstStyle/>
          <a:p>
            <a:pPr algn="l">
              <a:lnSpc>
                <a:spcPts val="3240"/>
              </a:lnSpc>
            </a:pPr>
            <a:r>
              <a:rPr lang="en-US" sz="1800">
                <a:solidFill>
                  <a:srgbClr val="000000"/>
                </a:solidFill>
                <a:latin typeface="Futura"/>
                <a:ea typeface="Futura"/>
                <a:cs typeface="Futura"/>
                <a:sym typeface="Futura"/>
              </a:rPr>
              <a:t>The KPIs indicate a generally positive sentiment towards Coca-Cola, with strong satisfaction and engagement among consumers. However, there is room for improvement in customer advocacy, as highlighted by the Net Promoter Score to convert passive or detractor customers into loyal promoters.</a:t>
            </a:r>
          </a:p>
        </p:txBody>
      </p:sp>
      <p:sp>
        <p:nvSpPr>
          <p:cNvPr name="TextBox 16" id="16"/>
          <p:cNvSpPr txBox="true"/>
          <p:nvPr/>
        </p:nvSpPr>
        <p:spPr>
          <a:xfrm rot="0">
            <a:off x="12327348" y="6414694"/>
            <a:ext cx="4931949" cy="523875"/>
          </a:xfrm>
          <a:prstGeom prst="rect">
            <a:avLst/>
          </a:prstGeom>
        </p:spPr>
        <p:txBody>
          <a:bodyPr anchor="t" rtlCol="false" tIns="0" lIns="0" bIns="0" rIns="0">
            <a:spAutoFit/>
          </a:bodyPr>
          <a:lstStyle/>
          <a:p>
            <a:pPr algn="l">
              <a:lnSpc>
                <a:spcPts val="3600"/>
              </a:lnSpc>
            </a:pPr>
            <a:r>
              <a:rPr lang="en-US" sz="3000" b="true">
                <a:solidFill>
                  <a:srgbClr val="EF233C"/>
                </a:solidFill>
                <a:latin typeface="Futura Ultra-Bold"/>
                <a:ea typeface="Futura Ultra-Bold"/>
                <a:cs typeface="Futura Ultra-Bold"/>
                <a:sym typeface="Futura Ultra-Bold"/>
              </a:rPr>
              <a:t>Produ</a:t>
            </a:r>
            <a:r>
              <a:rPr lang="en-US" sz="3000" b="true">
                <a:solidFill>
                  <a:srgbClr val="EF233C"/>
                </a:solidFill>
                <a:latin typeface="Futura Ultra-Bold"/>
                <a:ea typeface="Futura Ultra-Bold"/>
                <a:cs typeface="Futura Ultra-Bold"/>
                <a:sym typeface="Futura Ultra-Bold"/>
              </a:rPr>
              <a:t>ct Pairing</a:t>
            </a:r>
          </a:p>
        </p:txBody>
      </p:sp>
      <p:sp>
        <p:nvSpPr>
          <p:cNvPr name="TextBox 17" id="17"/>
          <p:cNvSpPr txBox="true"/>
          <p:nvPr/>
        </p:nvSpPr>
        <p:spPr>
          <a:xfrm rot="0">
            <a:off x="12327348" y="6938659"/>
            <a:ext cx="4931952" cy="2463165"/>
          </a:xfrm>
          <a:prstGeom prst="rect">
            <a:avLst/>
          </a:prstGeom>
        </p:spPr>
        <p:txBody>
          <a:bodyPr anchor="t" rtlCol="false" tIns="0" lIns="0" bIns="0" rIns="0">
            <a:spAutoFit/>
          </a:bodyPr>
          <a:lstStyle/>
          <a:p>
            <a:pPr algn="l">
              <a:lnSpc>
                <a:spcPts val="3240"/>
              </a:lnSpc>
            </a:pPr>
            <a:r>
              <a:rPr lang="en-US" sz="1800">
                <a:solidFill>
                  <a:srgbClr val="000000"/>
                </a:solidFill>
                <a:latin typeface="Futura"/>
                <a:ea typeface="Futura"/>
                <a:cs typeface="Futura"/>
                <a:sym typeface="Futura"/>
              </a:rPr>
              <a:t>Coca-Cola's strong association with popular foods like pizza presents an opportunity to expand its product offerings. Introducing pizza combo promotions could effectively capitalize on these preferences, driving both product sales and brand attachment in social and dining settings.</a:t>
            </a:r>
          </a:p>
        </p:txBody>
      </p:sp>
      <p:sp>
        <p:nvSpPr>
          <p:cNvPr name="TextBox 18" id="18"/>
          <p:cNvSpPr txBox="true"/>
          <p:nvPr/>
        </p:nvSpPr>
        <p:spPr>
          <a:xfrm rot="0">
            <a:off x="5502363" y="418451"/>
            <a:ext cx="4931955" cy="723900"/>
          </a:xfrm>
          <a:prstGeom prst="rect">
            <a:avLst/>
          </a:prstGeom>
        </p:spPr>
        <p:txBody>
          <a:bodyPr anchor="t" rtlCol="false" tIns="0" lIns="0" bIns="0" rIns="0">
            <a:spAutoFit/>
          </a:bodyPr>
          <a:lstStyle/>
          <a:p>
            <a:pPr algn="r">
              <a:lnSpc>
                <a:spcPts val="5039"/>
              </a:lnSpc>
            </a:pPr>
            <a:r>
              <a:rPr lang="en-US" sz="4199" b="true">
                <a:solidFill>
                  <a:srgbClr val="EF233C"/>
                </a:solidFill>
                <a:latin typeface="Futura Ultra-Bold"/>
                <a:ea typeface="Futura Ultra-Bold"/>
                <a:cs typeface="Futura Ultra-Bold"/>
                <a:sym typeface="Futura Ultra-Bold"/>
              </a:rPr>
              <a:t>Conclusion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85261" y="1310640"/>
            <a:ext cx="7918132" cy="7439026"/>
          </a:xfrm>
          <a:prstGeom prst="rect">
            <a:avLst/>
          </a:prstGeom>
        </p:spPr>
        <p:txBody>
          <a:bodyPr anchor="t" rtlCol="false" tIns="0" lIns="0" bIns="0" rIns="0">
            <a:spAutoFit/>
          </a:bodyPr>
          <a:lstStyle/>
          <a:p>
            <a:pPr algn="just">
              <a:lnSpc>
                <a:spcPts val="5399"/>
              </a:lnSpc>
            </a:pPr>
            <a:r>
              <a:rPr lang="en-US" sz="2999" b="true">
                <a:solidFill>
                  <a:srgbClr val="000000"/>
                </a:solidFill>
                <a:latin typeface="Futura Bold"/>
                <a:ea typeface="Futura Bold"/>
                <a:cs typeface="Futura Bold"/>
                <a:sym typeface="Futura Bold"/>
              </a:rPr>
              <a:t>1. Survey Form </a:t>
            </a:r>
          </a:p>
          <a:p>
            <a:pPr algn="just">
              <a:lnSpc>
                <a:spcPts val="5399"/>
              </a:lnSpc>
            </a:pPr>
            <a:r>
              <a:rPr lang="en-US" sz="2999">
                <a:solidFill>
                  <a:srgbClr val="000000"/>
                </a:solidFill>
                <a:latin typeface="Futura"/>
                <a:ea typeface="Futura"/>
                <a:cs typeface="Futura"/>
                <a:sym typeface="Futura"/>
              </a:rPr>
              <a:t>This survey was created and distributed online to collect first-hand data.</a:t>
            </a:r>
          </a:p>
          <a:p>
            <a:pPr algn="just">
              <a:lnSpc>
                <a:spcPts val="5399"/>
              </a:lnSpc>
            </a:pPr>
            <a:r>
              <a:rPr lang="en-US" sz="2999">
                <a:solidFill>
                  <a:srgbClr val="000000"/>
                </a:solidFill>
                <a:latin typeface="Futura"/>
                <a:ea typeface="Futura"/>
                <a:cs typeface="Futura"/>
                <a:sym typeface="Futura"/>
              </a:rPr>
              <a:t> </a:t>
            </a:r>
            <a:r>
              <a:rPr lang="en-US" sz="2999" u="sng">
                <a:solidFill>
                  <a:srgbClr val="000000"/>
                </a:solidFill>
                <a:latin typeface="Futura"/>
                <a:ea typeface="Futura"/>
                <a:cs typeface="Futura"/>
                <a:sym typeface="Futura"/>
                <a:hlinkClick r:id="rId2" tooltip="https://mysurvey-jd8aeptyryv8onsmd9wfzu.streamlit.app"/>
              </a:rPr>
              <a:t>[Link to the survey form]</a:t>
            </a:r>
          </a:p>
          <a:p>
            <a:pPr algn="just">
              <a:lnSpc>
                <a:spcPts val="5399"/>
              </a:lnSpc>
            </a:pPr>
            <a:r>
              <a:rPr lang="en-US" sz="2999" b="true">
                <a:solidFill>
                  <a:srgbClr val="000000"/>
                </a:solidFill>
                <a:latin typeface="Futura Bold"/>
                <a:ea typeface="Futura Bold"/>
                <a:cs typeface="Futura Bold"/>
                <a:sym typeface="Futura Bold"/>
              </a:rPr>
              <a:t>2. Collected Data</a:t>
            </a:r>
          </a:p>
          <a:p>
            <a:pPr algn="just">
              <a:lnSpc>
                <a:spcPts val="5399"/>
              </a:lnSpc>
            </a:pPr>
            <a:r>
              <a:rPr lang="en-US" sz="2999">
                <a:solidFill>
                  <a:srgbClr val="000000"/>
                </a:solidFill>
                <a:latin typeface="Futura"/>
                <a:ea typeface="Futura"/>
                <a:cs typeface="Futura"/>
                <a:sym typeface="Futura"/>
              </a:rPr>
              <a:t>Survey responses were automatically recorded and stored in Google Sheets for further analysis and visualization.</a:t>
            </a:r>
          </a:p>
          <a:p>
            <a:pPr algn="l">
              <a:lnSpc>
                <a:spcPts val="5399"/>
              </a:lnSpc>
            </a:pPr>
            <a:r>
              <a:rPr lang="en-US" sz="2999">
                <a:solidFill>
                  <a:srgbClr val="000000"/>
                </a:solidFill>
                <a:latin typeface="Futura"/>
                <a:ea typeface="Futura"/>
                <a:cs typeface="Futura"/>
                <a:sym typeface="Futura"/>
              </a:rPr>
              <a:t>[</a:t>
            </a:r>
            <a:r>
              <a:rPr lang="en-US" sz="2999" u="sng">
                <a:solidFill>
                  <a:srgbClr val="000000"/>
                </a:solidFill>
                <a:latin typeface="Futura"/>
                <a:ea typeface="Futura"/>
                <a:cs typeface="Futura"/>
                <a:sym typeface="Futura"/>
                <a:hlinkClick r:id="rId3" tooltip="https://docs.google.com/spreadsheets/d/1llaHlUrNm-7BJYSkIFFihwb_guoUCVPAYkkUxZq6k-Q/edit?usp=sharing"/>
              </a:rPr>
              <a:t>Link to collected data</a:t>
            </a:r>
            <a:r>
              <a:rPr lang="en-US" sz="2999">
                <a:solidFill>
                  <a:srgbClr val="000000"/>
                </a:solidFill>
                <a:latin typeface="Futura"/>
                <a:ea typeface="Futura"/>
                <a:cs typeface="Futura"/>
                <a:sym typeface="Futura"/>
              </a:rPr>
              <a:t>]</a:t>
            </a:r>
          </a:p>
          <a:p>
            <a:pPr algn="just">
              <a:lnSpc>
                <a:spcPts val="5399"/>
              </a:lnSpc>
            </a:pPr>
          </a:p>
          <a:p>
            <a:pPr algn="just">
              <a:lnSpc>
                <a:spcPts val="5399"/>
              </a:lnSpc>
            </a:pPr>
          </a:p>
        </p:txBody>
      </p:sp>
      <p:grpSp>
        <p:nvGrpSpPr>
          <p:cNvPr name="Group 3" id="3"/>
          <p:cNvGrpSpPr/>
          <p:nvPr/>
        </p:nvGrpSpPr>
        <p:grpSpPr>
          <a:xfrm rot="-5400000">
            <a:off x="6968115" y="-632467"/>
            <a:ext cx="11872154" cy="10767617"/>
            <a:chOff x="0" y="0"/>
            <a:chExt cx="15091766" cy="13687689"/>
          </a:xfrm>
        </p:grpSpPr>
        <p:sp>
          <p:nvSpPr>
            <p:cNvPr name="Freeform 4" id="4"/>
            <p:cNvSpPr/>
            <p:nvPr/>
          </p:nvSpPr>
          <p:spPr>
            <a:xfrm flipH="false" flipV="false" rot="0">
              <a:off x="0" y="-23876"/>
              <a:ext cx="15091772" cy="13711538"/>
            </a:xfrm>
            <a:custGeom>
              <a:avLst/>
              <a:gdLst/>
              <a:ahLst/>
              <a:cxnLst/>
              <a:rect r="r" b="b" t="t" l="l"/>
              <a:pathLst>
                <a:path h="13711538" w="15091772">
                  <a:moveTo>
                    <a:pt x="2179321" y="25865"/>
                  </a:moveTo>
                  <a:cubicBezTo>
                    <a:pt x="2930742" y="0"/>
                    <a:pt x="3696177" y="327679"/>
                    <a:pt x="4394727" y="1062711"/>
                  </a:cubicBezTo>
                  <a:lnTo>
                    <a:pt x="13457259" y="10600232"/>
                  </a:lnTo>
                  <a:cubicBezTo>
                    <a:pt x="14092282" y="11268569"/>
                    <a:pt x="14596810" y="12190533"/>
                    <a:pt x="14954645" y="13255374"/>
                  </a:cubicBezTo>
                  <a:lnTo>
                    <a:pt x="15091772" y="13711538"/>
                  </a:lnTo>
                  <a:lnTo>
                    <a:pt x="0" y="13711538"/>
                  </a:lnTo>
                  <a:lnTo>
                    <a:pt x="0" y="1227157"/>
                  </a:lnTo>
                  <a:lnTo>
                    <a:pt x="47751" y="1167804"/>
                  </a:lnTo>
                  <a:cubicBezTo>
                    <a:pt x="690411" y="450363"/>
                    <a:pt x="1427900" y="56459"/>
                    <a:pt x="2179321" y="25865"/>
                  </a:cubicBezTo>
                  <a:close/>
                </a:path>
              </a:pathLst>
            </a:custGeom>
            <a:blipFill>
              <a:blip r:embed="rId4"/>
              <a:stretch>
                <a:fillRect l="-18064" t="-4" r="-18064" b="0"/>
              </a:stretch>
            </a:blipFill>
          </p:spPr>
        </p:sp>
      </p:grpSp>
      <p:sp>
        <p:nvSpPr>
          <p:cNvPr name="TextBox 5" id="5"/>
          <p:cNvSpPr txBox="true"/>
          <p:nvPr/>
        </p:nvSpPr>
        <p:spPr>
          <a:xfrm rot="0">
            <a:off x="6594943" y="409575"/>
            <a:ext cx="4417026" cy="752475"/>
          </a:xfrm>
          <a:prstGeom prst="rect">
            <a:avLst/>
          </a:prstGeom>
        </p:spPr>
        <p:txBody>
          <a:bodyPr anchor="t" rtlCol="false" tIns="0" lIns="0" bIns="0" rIns="0">
            <a:spAutoFit/>
          </a:bodyPr>
          <a:lstStyle/>
          <a:p>
            <a:pPr algn="l">
              <a:lnSpc>
                <a:spcPts val="5279"/>
              </a:lnSpc>
            </a:pPr>
            <a:r>
              <a:rPr lang="en-US" sz="4399" b="true">
                <a:solidFill>
                  <a:srgbClr val="E72929"/>
                </a:solidFill>
                <a:latin typeface="Futura Ultra-Bold"/>
                <a:ea typeface="Futura Ultra-Bold"/>
                <a:cs typeface="Futura Ultra-Bold"/>
                <a:sym typeface="Futura Ultra-Bold"/>
              </a:rPr>
              <a:t>Appendix</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64214" y="0"/>
            <a:ext cx="5658816" cy="2538160"/>
            <a:chOff x="0" y="0"/>
            <a:chExt cx="7545088" cy="3384214"/>
          </a:xfrm>
        </p:grpSpPr>
        <p:sp>
          <p:nvSpPr>
            <p:cNvPr name="Freeform 3" id="3"/>
            <p:cNvSpPr/>
            <p:nvPr/>
          </p:nvSpPr>
          <p:spPr>
            <a:xfrm flipH="false" flipV="false" rot="0">
              <a:off x="0" y="0"/>
              <a:ext cx="7733665" cy="3572764"/>
            </a:xfrm>
            <a:custGeom>
              <a:avLst/>
              <a:gdLst/>
              <a:ahLst/>
              <a:cxnLst/>
              <a:rect r="r" b="b" t="t" l="l"/>
              <a:pathLst>
                <a:path h="3572764" w="7733665">
                  <a:moveTo>
                    <a:pt x="0" y="0"/>
                  </a:moveTo>
                  <a:lnTo>
                    <a:pt x="5311267" y="0"/>
                  </a:lnTo>
                  <a:lnTo>
                    <a:pt x="6880987" y="906272"/>
                  </a:lnTo>
                  <a:cubicBezTo>
                    <a:pt x="7516114" y="1272921"/>
                    <a:pt x="7733665" y="2085086"/>
                    <a:pt x="7367016" y="2720086"/>
                  </a:cubicBezTo>
                  <a:cubicBezTo>
                    <a:pt x="7000367" y="3355213"/>
                    <a:pt x="6188202" y="3572764"/>
                    <a:pt x="5553202" y="3206115"/>
                  </a:cubicBezTo>
                  <a:close/>
                </a:path>
              </a:pathLst>
            </a:custGeom>
            <a:solidFill>
              <a:srgbClr val="EF233C"/>
            </a:solidFill>
          </p:spPr>
        </p:sp>
      </p:grpSp>
      <p:grpSp>
        <p:nvGrpSpPr>
          <p:cNvPr name="Group 4" id="4"/>
          <p:cNvGrpSpPr/>
          <p:nvPr/>
        </p:nvGrpSpPr>
        <p:grpSpPr>
          <a:xfrm rot="0">
            <a:off x="0" y="803518"/>
            <a:ext cx="8786678" cy="9483482"/>
            <a:chOff x="0" y="0"/>
            <a:chExt cx="11715570" cy="12644642"/>
          </a:xfrm>
        </p:grpSpPr>
        <p:sp>
          <p:nvSpPr>
            <p:cNvPr name="Freeform 5" id="5"/>
            <p:cNvSpPr/>
            <p:nvPr/>
          </p:nvSpPr>
          <p:spPr>
            <a:xfrm flipH="false" flipV="false" rot="0">
              <a:off x="0" y="-26797"/>
              <a:ext cx="12738481" cy="12671425"/>
            </a:xfrm>
            <a:custGeom>
              <a:avLst/>
              <a:gdLst/>
              <a:ahLst/>
              <a:cxnLst/>
              <a:rect r="r" b="b" t="t" l="l"/>
              <a:pathLst>
                <a:path h="12671425" w="12738481">
                  <a:moveTo>
                    <a:pt x="2338324" y="28575"/>
                  </a:moveTo>
                  <a:cubicBezTo>
                    <a:pt x="3612515" y="0"/>
                    <a:pt x="4910328" y="309372"/>
                    <a:pt x="6094730" y="993140"/>
                  </a:cubicBezTo>
                  <a:lnTo>
                    <a:pt x="8112506" y="2158111"/>
                  </a:lnTo>
                  <a:cubicBezTo>
                    <a:pt x="11558016" y="4147312"/>
                    <a:pt x="12738481" y="8553069"/>
                    <a:pt x="10749280" y="11998579"/>
                  </a:cubicBezTo>
                  <a:cubicBezTo>
                    <a:pt x="10624947" y="12213972"/>
                    <a:pt x="10491216" y="12420473"/>
                    <a:pt x="10348849" y="12617832"/>
                  </a:cubicBezTo>
                  <a:lnTo>
                    <a:pt x="10305923" y="12671425"/>
                  </a:lnTo>
                  <a:lnTo>
                    <a:pt x="0" y="12671425"/>
                  </a:lnTo>
                  <a:lnTo>
                    <a:pt x="0" y="473583"/>
                  </a:lnTo>
                  <a:lnTo>
                    <a:pt x="296799" y="370840"/>
                  </a:lnTo>
                  <a:cubicBezTo>
                    <a:pt x="955421" y="160274"/>
                    <a:pt x="1643380" y="44196"/>
                    <a:pt x="2338324" y="28575"/>
                  </a:cubicBezTo>
                  <a:close/>
                </a:path>
              </a:pathLst>
            </a:custGeom>
            <a:blipFill>
              <a:blip r:embed="rId2"/>
              <a:stretch>
                <a:fillRect l="0" t="-35910" r="0" b="-3154"/>
              </a:stretch>
            </a:blipFill>
          </p:spPr>
        </p:sp>
      </p:grpSp>
      <p:grpSp>
        <p:nvGrpSpPr>
          <p:cNvPr name="Group 6" id="6"/>
          <p:cNvGrpSpPr/>
          <p:nvPr/>
        </p:nvGrpSpPr>
        <p:grpSpPr>
          <a:xfrm rot="1800000">
            <a:off x="5011489" y="1324627"/>
            <a:ext cx="2536481" cy="411363"/>
            <a:chOff x="0" y="0"/>
            <a:chExt cx="3381974" cy="548484"/>
          </a:xfrm>
        </p:grpSpPr>
        <p:sp>
          <p:nvSpPr>
            <p:cNvPr name="Freeform 7" id="7"/>
            <p:cNvSpPr/>
            <p:nvPr/>
          </p:nvSpPr>
          <p:spPr>
            <a:xfrm flipH="false" flipV="false" rot="0">
              <a:off x="0" y="0"/>
              <a:ext cx="3381883" cy="548513"/>
            </a:xfrm>
            <a:custGeom>
              <a:avLst/>
              <a:gdLst/>
              <a:ahLst/>
              <a:cxnLst/>
              <a:rect r="r" b="b" t="t" l="l"/>
              <a:pathLst>
                <a:path h="548513" w="3381883">
                  <a:moveTo>
                    <a:pt x="0" y="274193"/>
                  </a:moveTo>
                  <a:cubicBezTo>
                    <a:pt x="0" y="122809"/>
                    <a:pt x="122809" y="0"/>
                    <a:pt x="274193" y="0"/>
                  </a:cubicBezTo>
                  <a:lnTo>
                    <a:pt x="3107690" y="0"/>
                  </a:lnTo>
                  <a:cubicBezTo>
                    <a:pt x="3259201" y="0"/>
                    <a:pt x="3381883" y="122809"/>
                    <a:pt x="3381883" y="274193"/>
                  </a:cubicBezTo>
                  <a:cubicBezTo>
                    <a:pt x="3381883" y="425577"/>
                    <a:pt x="3259074" y="548386"/>
                    <a:pt x="3107690" y="548386"/>
                  </a:cubicBezTo>
                  <a:lnTo>
                    <a:pt x="274193" y="548386"/>
                  </a:lnTo>
                  <a:cubicBezTo>
                    <a:pt x="122809" y="548513"/>
                    <a:pt x="0" y="425704"/>
                    <a:pt x="0" y="274193"/>
                  </a:cubicBezTo>
                  <a:close/>
                </a:path>
              </a:pathLst>
            </a:custGeom>
            <a:solidFill>
              <a:srgbClr val="F2F2F2"/>
            </a:solidFill>
          </p:spPr>
        </p:sp>
      </p:grpSp>
      <p:grpSp>
        <p:nvGrpSpPr>
          <p:cNvPr name="Group 8" id="8"/>
          <p:cNvGrpSpPr/>
          <p:nvPr/>
        </p:nvGrpSpPr>
        <p:grpSpPr>
          <a:xfrm rot="0">
            <a:off x="5392881" y="8654158"/>
            <a:ext cx="3956217" cy="1632842"/>
            <a:chOff x="0" y="0"/>
            <a:chExt cx="5274956" cy="2177122"/>
          </a:xfrm>
        </p:grpSpPr>
        <p:sp>
          <p:nvSpPr>
            <p:cNvPr name="Freeform 9" id="9"/>
            <p:cNvSpPr/>
            <p:nvPr/>
          </p:nvSpPr>
          <p:spPr>
            <a:xfrm flipH="false" flipV="false" rot="0">
              <a:off x="-53340" y="-15113"/>
              <a:ext cx="5328285" cy="2192274"/>
            </a:xfrm>
            <a:custGeom>
              <a:avLst/>
              <a:gdLst/>
              <a:ahLst/>
              <a:cxnLst/>
              <a:rect r="r" b="b" t="t" l="l"/>
              <a:pathLst>
                <a:path h="2192274" w="5328285">
                  <a:moveTo>
                    <a:pt x="1322070" y="18542"/>
                  </a:moveTo>
                  <a:cubicBezTo>
                    <a:pt x="1584071" y="0"/>
                    <a:pt x="1854073" y="56896"/>
                    <a:pt x="2098675" y="197993"/>
                  </a:cubicBezTo>
                  <a:lnTo>
                    <a:pt x="4916678" y="1824990"/>
                  </a:lnTo>
                  <a:cubicBezTo>
                    <a:pt x="5079746" y="1919097"/>
                    <a:pt x="5215890" y="2041779"/>
                    <a:pt x="5322697" y="2183130"/>
                  </a:cubicBezTo>
                  <a:lnTo>
                    <a:pt x="5328285" y="2192274"/>
                  </a:lnTo>
                  <a:lnTo>
                    <a:pt x="323596" y="2192274"/>
                  </a:lnTo>
                  <a:lnTo>
                    <a:pt x="191516" y="1976755"/>
                  </a:lnTo>
                  <a:cubicBezTo>
                    <a:pt x="0" y="1583182"/>
                    <a:pt x="889" y="1104646"/>
                    <a:pt x="236220" y="697103"/>
                  </a:cubicBezTo>
                  <a:cubicBezTo>
                    <a:pt x="471551" y="289560"/>
                    <a:pt x="885444" y="49403"/>
                    <a:pt x="1322070" y="18542"/>
                  </a:cubicBezTo>
                  <a:close/>
                </a:path>
              </a:pathLst>
            </a:custGeom>
            <a:solidFill>
              <a:srgbClr val="EF233C"/>
            </a:solidFill>
          </p:spPr>
        </p:sp>
      </p:grpSp>
      <p:sp>
        <p:nvSpPr>
          <p:cNvPr name="TextBox 10" id="10"/>
          <p:cNvSpPr txBox="true"/>
          <p:nvPr/>
        </p:nvSpPr>
        <p:spPr>
          <a:xfrm rot="0">
            <a:off x="11672171" y="3099980"/>
            <a:ext cx="5587129" cy="4191000"/>
          </a:xfrm>
          <a:prstGeom prst="rect">
            <a:avLst/>
          </a:prstGeom>
        </p:spPr>
        <p:txBody>
          <a:bodyPr anchor="t" rtlCol="false" tIns="0" lIns="0" bIns="0" rIns="0">
            <a:spAutoFit/>
          </a:bodyPr>
          <a:lstStyle/>
          <a:p>
            <a:pPr algn="r">
              <a:lnSpc>
                <a:spcPts val="15599"/>
              </a:lnSpc>
            </a:pPr>
            <a:r>
              <a:rPr lang="en-US" sz="12999" b="true">
                <a:solidFill>
                  <a:srgbClr val="EF233C"/>
                </a:solidFill>
                <a:latin typeface="Futura Ultra-Bold"/>
                <a:ea typeface="Futura Ultra-Bold"/>
                <a:cs typeface="Futura Ultra-Bold"/>
                <a:sym typeface="Futura Ultra-Bold"/>
              </a:rPr>
              <a:t>Thank</a:t>
            </a:r>
          </a:p>
          <a:p>
            <a:pPr algn="r">
              <a:lnSpc>
                <a:spcPts val="15599"/>
              </a:lnSpc>
            </a:pPr>
            <a:r>
              <a:rPr lang="en-US" b="true" sz="12999">
                <a:solidFill>
                  <a:srgbClr val="EF233C"/>
                </a:solidFill>
                <a:latin typeface="Futura Ultra-Bold"/>
                <a:ea typeface="Futura Ultra-Bold"/>
                <a:cs typeface="Futura Ultra-Bold"/>
                <a:sym typeface="Futura Ultra-Bold"/>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51657" y="700087"/>
            <a:ext cx="7892343" cy="590550"/>
          </a:xfrm>
          <a:prstGeom prst="rect">
            <a:avLst/>
          </a:prstGeom>
        </p:spPr>
        <p:txBody>
          <a:bodyPr anchor="t" rtlCol="false" tIns="0" lIns="0" bIns="0" rIns="0">
            <a:spAutoFit/>
          </a:bodyPr>
          <a:lstStyle/>
          <a:p>
            <a:pPr algn="l">
              <a:lnSpc>
                <a:spcPts val="4199"/>
              </a:lnSpc>
            </a:pPr>
            <a:r>
              <a:rPr lang="en-US" sz="3499" b="true">
                <a:solidFill>
                  <a:srgbClr val="EF233C"/>
                </a:solidFill>
                <a:latin typeface="Futura Ultra-Bold"/>
                <a:ea typeface="Futura Ultra-Bold"/>
                <a:cs typeface="Futura Ultra-Bold"/>
                <a:sym typeface="Futura Ultra-Bold"/>
              </a:rPr>
              <a:t>Ex</a:t>
            </a:r>
            <a:r>
              <a:rPr lang="en-US" sz="3499" b="true">
                <a:solidFill>
                  <a:srgbClr val="EF233C"/>
                </a:solidFill>
                <a:latin typeface="Futura Ultra-Bold"/>
                <a:ea typeface="Futura Ultra-Bold"/>
                <a:cs typeface="Futura Ultra-Bold"/>
                <a:sym typeface="Futura Ultra-Bold"/>
              </a:rPr>
              <a:t>ecutive Summary</a:t>
            </a:r>
          </a:p>
        </p:txBody>
      </p:sp>
      <p:sp>
        <p:nvSpPr>
          <p:cNvPr name="TextBox 3" id="3"/>
          <p:cNvSpPr txBox="true"/>
          <p:nvPr/>
        </p:nvSpPr>
        <p:spPr>
          <a:xfrm rot="0">
            <a:off x="691049" y="1282925"/>
            <a:ext cx="7892343" cy="8694421"/>
          </a:xfrm>
          <a:prstGeom prst="rect">
            <a:avLst/>
          </a:prstGeom>
        </p:spPr>
        <p:txBody>
          <a:bodyPr anchor="t" rtlCol="false" tIns="0" lIns="0" bIns="0" rIns="0">
            <a:spAutoFit/>
          </a:bodyPr>
          <a:lstStyle/>
          <a:p>
            <a:pPr algn="just">
              <a:lnSpc>
                <a:spcPts val="4319"/>
              </a:lnSpc>
            </a:pPr>
          </a:p>
          <a:p>
            <a:pPr algn="just">
              <a:lnSpc>
                <a:spcPts val="4319"/>
              </a:lnSpc>
            </a:pPr>
            <a:r>
              <a:rPr lang="en-US" sz="2399">
                <a:solidFill>
                  <a:srgbClr val="000000"/>
                </a:solidFill>
                <a:latin typeface="Futura"/>
                <a:ea typeface="Futura"/>
                <a:cs typeface="Futura"/>
                <a:sym typeface="Futura"/>
              </a:rPr>
              <a:t>This report presents insights from a consumer survey on Coca-Cola in Uzbekistan, focusing on satisfaction, brand perception, and consumer behavior. Results show strong satisfaction and frequent consumption, especially of Coca-Cola Classic, often enjoyed during social occasions like gatherings and holidays.</a:t>
            </a:r>
          </a:p>
          <a:p>
            <a:pPr algn="just">
              <a:lnSpc>
                <a:spcPts val="4319"/>
              </a:lnSpc>
            </a:pPr>
            <a:r>
              <a:rPr lang="en-US" sz="2399">
                <a:solidFill>
                  <a:srgbClr val="000000"/>
                </a:solidFill>
                <a:latin typeface="Futura"/>
                <a:ea typeface="Futura"/>
                <a:cs typeface="Futura"/>
                <a:sym typeface="Futura"/>
              </a:rPr>
              <a:t>While overall sentiment is positive, the Net Promoter Score suggests room to improve customer advocacy. Consumers prefer buying Coca-Cola from supermarkets and associate it with enjoyable moments. Recommendations include enhancing emotional branding, partnering with popular food items like pizza, and improving product accessibility through smaller sizes and vending machines.</a:t>
            </a:r>
          </a:p>
          <a:p>
            <a:pPr algn="just">
              <a:lnSpc>
                <a:spcPts val="4319"/>
              </a:lnSpc>
            </a:pPr>
          </a:p>
          <a:p>
            <a:pPr algn="just">
              <a:lnSpc>
                <a:spcPts val="4319"/>
              </a:lnSpc>
            </a:pPr>
          </a:p>
        </p:txBody>
      </p:sp>
      <p:grpSp>
        <p:nvGrpSpPr>
          <p:cNvPr name="Group 4" id="4"/>
          <p:cNvGrpSpPr/>
          <p:nvPr/>
        </p:nvGrpSpPr>
        <p:grpSpPr>
          <a:xfrm rot="0">
            <a:off x="10371557" y="0"/>
            <a:ext cx="7182512" cy="3378476"/>
            <a:chOff x="0" y="0"/>
            <a:chExt cx="9576682" cy="4504634"/>
          </a:xfrm>
        </p:grpSpPr>
        <p:sp>
          <p:nvSpPr>
            <p:cNvPr name="Freeform 5" id="5"/>
            <p:cNvSpPr/>
            <p:nvPr/>
          </p:nvSpPr>
          <p:spPr>
            <a:xfrm flipH="false" flipV="false" rot="0">
              <a:off x="0" y="0"/>
              <a:ext cx="9775444" cy="4703445"/>
            </a:xfrm>
            <a:custGeom>
              <a:avLst/>
              <a:gdLst/>
              <a:ahLst/>
              <a:cxnLst/>
              <a:rect r="r" b="b" t="t" l="l"/>
              <a:pathLst>
                <a:path h="4703445" w="9775444">
                  <a:moveTo>
                    <a:pt x="0" y="0"/>
                  </a:moveTo>
                  <a:lnTo>
                    <a:pt x="5598287" y="0"/>
                  </a:lnTo>
                  <a:lnTo>
                    <a:pt x="8876665" y="1892808"/>
                  </a:lnTo>
                  <a:cubicBezTo>
                    <a:pt x="9546082" y="2279269"/>
                    <a:pt x="9775444" y="3135249"/>
                    <a:pt x="9388983" y="3804666"/>
                  </a:cubicBezTo>
                  <a:cubicBezTo>
                    <a:pt x="9002523" y="4474083"/>
                    <a:pt x="8146542" y="4703445"/>
                    <a:pt x="7477125" y="4316984"/>
                  </a:cubicBezTo>
                  <a:close/>
                </a:path>
              </a:pathLst>
            </a:custGeom>
            <a:solidFill>
              <a:srgbClr val="EF233C"/>
            </a:solidFill>
          </p:spPr>
        </p:sp>
      </p:grpSp>
      <p:grpSp>
        <p:nvGrpSpPr>
          <p:cNvPr name="Group 6" id="6"/>
          <p:cNvGrpSpPr/>
          <p:nvPr/>
        </p:nvGrpSpPr>
        <p:grpSpPr>
          <a:xfrm rot="0">
            <a:off x="10105380" y="1163770"/>
            <a:ext cx="8182620" cy="9123230"/>
            <a:chOff x="0" y="0"/>
            <a:chExt cx="10910160" cy="12164306"/>
          </a:xfrm>
        </p:grpSpPr>
        <p:sp>
          <p:nvSpPr>
            <p:cNvPr name="Freeform 7" id="7"/>
            <p:cNvSpPr/>
            <p:nvPr/>
          </p:nvSpPr>
          <p:spPr>
            <a:xfrm flipH="false" flipV="false" rot="0">
              <a:off x="-654304" y="-40894"/>
              <a:ext cx="11564493" cy="12205208"/>
            </a:xfrm>
            <a:custGeom>
              <a:avLst/>
              <a:gdLst/>
              <a:ahLst/>
              <a:cxnLst/>
              <a:rect r="r" b="b" t="t" l="l"/>
              <a:pathLst>
                <a:path h="12205208" w="11564493">
                  <a:moveTo>
                    <a:pt x="5386451" y="42418"/>
                  </a:moveTo>
                  <a:cubicBezTo>
                    <a:pt x="6129147" y="61722"/>
                    <a:pt x="6877812" y="261366"/>
                    <a:pt x="7566533" y="659003"/>
                  </a:cubicBezTo>
                  <a:lnTo>
                    <a:pt x="11564493" y="2967228"/>
                  </a:lnTo>
                  <a:lnTo>
                    <a:pt x="11564493" y="12205208"/>
                  </a:lnTo>
                  <a:lnTo>
                    <a:pt x="9249410" y="12205208"/>
                  </a:lnTo>
                  <a:lnTo>
                    <a:pt x="9042019" y="12124309"/>
                  </a:lnTo>
                  <a:cubicBezTo>
                    <a:pt x="8900033" y="12060429"/>
                    <a:pt x="8759826" y="11988927"/>
                    <a:pt x="8622157" y="11909298"/>
                  </a:cubicBezTo>
                  <a:lnTo>
                    <a:pt x="2958846" y="8639683"/>
                  </a:lnTo>
                  <a:cubicBezTo>
                    <a:pt x="755142" y="7367270"/>
                    <a:pt x="0" y="4549267"/>
                    <a:pt x="1272413" y="2345436"/>
                  </a:cubicBezTo>
                  <a:cubicBezTo>
                    <a:pt x="2147189" y="830326"/>
                    <a:pt x="3752469" y="0"/>
                    <a:pt x="5386451" y="42418"/>
                  </a:cubicBezTo>
                  <a:close/>
                </a:path>
              </a:pathLst>
            </a:custGeom>
            <a:blipFill>
              <a:blip r:embed="rId2"/>
              <a:stretch>
                <a:fillRect l="0" t="-29665" r="0" b="-29665"/>
              </a:stretch>
            </a:blipFill>
          </p:spPr>
        </p:sp>
      </p:grpSp>
      <p:grpSp>
        <p:nvGrpSpPr>
          <p:cNvPr name="Group 8" id="8"/>
          <p:cNvGrpSpPr/>
          <p:nvPr/>
        </p:nvGrpSpPr>
        <p:grpSpPr>
          <a:xfrm rot="1800000">
            <a:off x="12534517" y="8475859"/>
            <a:ext cx="2629551" cy="601176"/>
            <a:chOff x="0" y="0"/>
            <a:chExt cx="3506068" cy="801568"/>
          </a:xfrm>
        </p:grpSpPr>
        <p:sp>
          <p:nvSpPr>
            <p:cNvPr name="Freeform 9" id="9"/>
            <p:cNvSpPr/>
            <p:nvPr/>
          </p:nvSpPr>
          <p:spPr>
            <a:xfrm flipH="false" flipV="false" rot="0">
              <a:off x="0" y="0"/>
              <a:ext cx="3506089" cy="801624"/>
            </a:xfrm>
            <a:custGeom>
              <a:avLst/>
              <a:gdLst/>
              <a:ahLst/>
              <a:cxnLst/>
              <a:rect r="r" b="b" t="t" l="l"/>
              <a:pathLst>
                <a:path h="801624" w="3506089">
                  <a:moveTo>
                    <a:pt x="0" y="400812"/>
                  </a:moveTo>
                  <a:cubicBezTo>
                    <a:pt x="0" y="179451"/>
                    <a:pt x="179451" y="0"/>
                    <a:pt x="400812" y="0"/>
                  </a:cubicBezTo>
                  <a:lnTo>
                    <a:pt x="3105277" y="0"/>
                  </a:lnTo>
                  <a:cubicBezTo>
                    <a:pt x="3326638" y="0"/>
                    <a:pt x="3506089" y="179451"/>
                    <a:pt x="3506089" y="400812"/>
                  </a:cubicBezTo>
                  <a:cubicBezTo>
                    <a:pt x="3506089" y="622173"/>
                    <a:pt x="3326638" y="801624"/>
                    <a:pt x="3105277" y="801624"/>
                  </a:cubicBezTo>
                  <a:lnTo>
                    <a:pt x="400812" y="801624"/>
                  </a:lnTo>
                  <a:cubicBezTo>
                    <a:pt x="179451" y="801624"/>
                    <a:pt x="0" y="622173"/>
                    <a:pt x="0" y="400812"/>
                  </a:cubicBezTo>
                  <a:close/>
                </a:path>
              </a:pathLst>
            </a:custGeom>
            <a:solidFill>
              <a:srgbClr val="EF233C"/>
            </a:solidFill>
          </p:spPr>
        </p:sp>
      </p:grpSp>
      <p:grpSp>
        <p:nvGrpSpPr>
          <p:cNvPr name="Group 10" id="10"/>
          <p:cNvGrpSpPr/>
          <p:nvPr/>
        </p:nvGrpSpPr>
        <p:grpSpPr>
          <a:xfrm rot="1800000">
            <a:off x="15257803" y="1541500"/>
            <a:ext cx="1750264" cy="1145520"/>
            <a:chOff x="0" y="0"/>
            <a:chExt cx="2333686" cy="1527360"/>
          </a:xfrm>
        </p:grpSpPr>
        <p:sp>
          <p:nvSpPr>
            <p:cNvPr name="Freeform 11" id="11"/>
            <p:cNvSpPr/>
            <p:nvPr/>
          </p:nvSpPr>
          <p:spPr>
            <a:xfrm flipH="false" flipV="false" rot="0">
              <a:off x="0" y="0"/>
              <a:ext cx="2333625" cy="1527302"/>
            </a:xfrm>
            <a:custGeom>
              <a:avLst/>
              <a:gdLst/>
              <a:ahLst/>
              <a:cxnLst/>
              <a:rect r="r" b="b" t="t" l="l"/>
              <a:pathLst>
                <a:path h="1527302" w="2333625">
                  <a:moveTo>
                    <a:pt x="0" y="763651"/>
                  </a:moveTo>
                  <a:cubicBezTo>
                    <a:pt x="0" y="341884"/>
                    <a:pt x="341884" y="0"/>
                    <a:pt x="763651" y="0"/>
                  </a:cubicBezTo>
                  <a:lnTo>
                    <a:pt x="1569974" y="0"/>
                  </a:lnTo>
                  <a:cubicBezTo>
                    <a:pt x="1991741" y="0"/>
                    <a:pt x="2333625" y="341884"/>
                    <a:pt x="2333625" y="763651"/>
                  </a:cubicBezTo>
                  <a:cubicBezTo>
                    <a:pt x="2333625" y="1185418"/>
                    <a:pt x="1991741" y="1527302"/>
                    <a:pt x="1569974" y="1527302"/>
                  </a:cubicBezTo>
                  <a:lnTo>
                    <a:pt x="763651" y="1527302"/>
                  </a:lnTo>
                  <a:cubicBezTo>
                    <a:pt x="341884" y="1527302"/>
                    <a:pt x="0" y="1185418"/>
                    <a:pt x="0" y="763651"/>
                  </a:cubicBezTo>
                  <a:close/>
                </a:path>
              </a:pathLst>
            </a:custGeom>
            <a:solidFill>
              <a:srgbClr val="FFFFFF"/>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15684" y="1331313"/>
            <a:ext cx="2620950" cy="2388079"/>
            <a:chOff x="0" y="0"/>
            <a:chExt cx="2994446" cy="2728390"/>
          </a:xfrm>
        </p:grpSpPr>
        <p:sp>
          <p:nvSpPr>
            <p:cNvPr name="Freeform 3" id="3"/>
            <p:cNvSpPr/>
            <p:nvPr/>
          </p:nvSpPr>
          <p:spPr>
            <a:xfrm flipH="false" flipV="false" rot="0">
              <a:off x="-167894" y="-13081"/>
              <a:ext cx="3330194" cy="2909316"/>
            </a:xfrm>
            <a:custGeom>
              <a:avLst/>
              <a:gdLst/>
              <a:ahLst/>
              <a:cxnLst/>
              <a:rect r="r" b="b" t="t" l="l"/>
              <a:pathLst>
                <a:path h="2909316" w="3330194">
                  <a:moveTo>
                    <a:pt x="1268095" y="16002"/>
                  </a:moveTo>
                  <a:cubicBezTo>
                    <a:pt x="1495298" y="0"/>
                    <a:pt x="1729486" y="49276"/>
                    <a:pt x="1941576" y="171704"/>
                  </a:cubicBezTo>
                  <a:lnTo>
                    <a:pt x="2570988" y="535051"/>
                  </a:lnTo>
                  <a:cubicBezTo>
                    <a:pt x="3136519" y="861568"/>
                    <a:pt x="3330194" y="1584706"/>
                    <a:pt x="3003804" y="2150110"/>
                  </a:cubicBezTo>
                  <a:cubicBezTo>
                    <a:pt x="2677414" y="2715514"/>
                    <a:pt x="1954276" y="2909316"/>
                    <a:pt x="1388745" y="2582799"/>
                  </a:cubicBezTo>
                  <a:lnTo>
                    <a:pt x="759206" y="2219452"/>
                  </a:lnTo>
                  <a:cubicBezTo>
                    <a:pt x="193802" y="1892935"/>
                    <a:pt x="0" y="1169924"/>
                    <a:pt x="326517" y="604393"/>
                  </a:cubicBezTo>
                  <a:cubicBezTo>
                    <a:pt x="530479" y="250952"/>
                    <a:pt x="889508" y="42799"/>
                    <a:pt x="1268095" y="16002"/>
                  </a:cubicBezTo>
                  <a:close/>
                </a:path>
              </a:pathLst>
            </a:custGeom>
            <a:solidFill>
              <a:srgbClr val="E72929"/>
            </a:solidFill>
          </p:spPr>
        </p:sp>
      </p:grpSp>
      <p:grpSp>
        <p:nvGrpSpPr>
          <p:cNvPr name="Group 4" id="4"/>
          <p:cNvGrpSpPr/>
          <p:nvPr/>
        </p:nvGrpSpPr>
        <p:grpSpPr>
          <a:xfrm rot="0">
            <a:off x="4647683" y="4607719"/>
            <a:ext cx="4699585" cy="4282020"/>
            <a:chOff x="0" y="0"/>
            <a:chExt cx="5044872" cy="4596628"/>
          </a:xfrm>
        </p:grpSpPr>
        <p:sp>
          <p:nvSpPr>
            <p:cNvPr name="Freeform 5" id="5"/>
            <p:cNvSpPr/>
            <p:nvPr/>
          </p:nvSpPr>
          <p:spPr>
            <a:xfrm flipH="false" flipV="false" rot="0">
              <a:off x="-282829" y="-22098"/>
              <a:ext cx="5610606" cy="4901565"/>
            </a:xfrm>
            <a:custGeom>
              <a:avLst/>
              <a:gdLst/>
              <a:ahLst/>
              <a:cxnLst/>
              <a:rect r="r" b="b" t="t" l="l"/>
              <a:pathLst>
                <a:path h="4901565" w="5610606">
                  <a:moveTo>
                    <a:pt x="2136394" y="27051"/>
                  </a:moveTo>
                  <a:cubicBezTo>
                    <a:pt x="2519045" y="0"/>
                    <a:pt x="2913634" y="83058"/>
                    <a:pt x="3270885" y="289306"/>
                  </a:cubicBezTo>
                  <a:lnTo>
                    <a:pt x="4331462" y="901573"/>
                  </a:lnTo>
                  <a:cubicBezTo>
                    <a:pt x="5284089" y="1451610"/>
                    <a:pt x="5610606" y="2669794"/>
                    <a:pt x="5060569" y="3622421"/>
                  </a:cubicBezTo>
                  <a:cubicBezTo>
                    <a:pt x="4510532" y="4575048"/>
                    <a:pt x="3292348" y="4901565"/>
                    <a:pt x="2339594" y="4351528"/>
                  </a:cubicBezTo>
                  <a:lnTo>
                    <a:pt x="1279017" y="3739261"/>
                  </a:lnTo>
                  <a:cubicBezTo>
                    <a:pt x="326390" y="3189224"/>
                    <a:pt x="0" y="1971040"/>
                    <a:pt x="550037" y="1018286"/>
                  </a:cubicBezTo>
                  <a:cubicBezTo>
                    <a:pt x="893826" y="422910"/>
                    <a:pt x="1498600" y="72136"/>
                    <a:pt x="2136394" y="27051"/>
                  </a:cubicBezTo>
                  <a:close/>
                </a:path>
              </a:pathLst>
            </a:custGeom>
            <a:blipFill>
              <a:blip r:embed="rId2"/>
              <a:stretch>
                <a:fillRect l="0" t="-4876" r="0" b="-4876"/>
              </a:stretch>
            </a:blipFill>
          </p:spPr>
        </p:sp>
      </p:grpSp>
      <p:grpSp>
        <p:nvGrpSpPr>
          <p:cNvPr name="Group 6" id="6"/>
          <p:cNvGrpSpPr/>
          <p:nvPr/>
        </p:nvGrpSpPr>
        <p:grpSpPr>
          <a:xfrm rot="0">
            <a:off x="2831611" y="7389334"/>
            <a:ext cx="2507797" cy="2284980"/>
            <a:chOff x="0" y="0"/>
            <a:chExt cx="2994446" cy="2728390"/>
          </a:xfrm>
        </p:grpSpPr>
        <p:sp>
          <p:nvSpPr>
            <p:cNvPr name="Freeform 7" id="7"/>
            <p:cNvSpPr/>
            <p:nvPr/>
          </p:nvSpPr>
          <p:spPr>
            <a:xfrm flipH="false" flipV="false" rot="0">
              <a:off x="-167894" y="-13081"/>
              <a:ext cx="3330194" cy="2909316"/>
            </a:xfrm>
            <a:custGeom>
              <a:avLst/>
              <a:gdLst/>
              <a:ahLst/>
              <a:cxnLst/>
              <a:rect r="r" b="b" t="t" l="l"/>
              <a:pathLst>
                <a:path h="2909316" w="3330194">
                  <a:moveTo>
                    <a:pt x="1268095" y="16002"/>
                  </a:moveTo>
                  <a:cubicBezTo>
                    <a:pt x="1495298" y="0"/>
                    <a:pt x="1729486" y="49276"/>
                    <a:pt x="1941576" y="171704"/>
                  </a:cubicBezTo>
                  <a:lnTo>
                    <a:pt x="2570988" y="535051"/>
                  </a:lnTo>
                  <a:cubicBezTo>
                    <a:pt x="3136519" y="861568"/>
                    <a:pt x="3330194" y="1584706"/>
                    <a:pt x="3003804" y="2150110"/>
                  </a:cubicBezTo>
                  <a:cubicBezTo>
                    <a:pt x="2677414" y="2715514"/>
                    <a:pt x="1954276" y="2909316"/>
                    <a:pt x="1388745" y="2582799"/>
                  </a:cubicBezTo>
                  <a:lnTo>
                    <a:pt x="759206" y="2219452"/>
                  </a:lnTo>
                  <a:cubicBezTo>
                    <a:pt x="193802" y="1892935"/>
                    <a:pt x="0" y="1169924"/>
                    <a:pt x="326517" y="604393"/>
                  </a:cubicBezTo>
                  <a:cubicBezTo>
                    <a:pt x="530479" y="250952"/>
                    <a:pt x="889508" y="42799"/>
                    <a:pt x="1268095" y="16002"/>
                  </a:cubicBezTo>
                  <a:close/>
                </a:path>
              </a:pathLst>
            </a:custGeom>
            <a:solidFill>
              <a:srgbClr val="E72929"/>
            </a:solidFill>
          </p:spPr>
        </p:sp>
      </p:grpSp>
      <p:grpSp>
        <p:nvGrpSpPr>
          <p:cNvPr name="Group 8" id="8"/>
          <p:cNvGrpSpPr/>
          <p:nvPr/>
        </p:nvGrpSpPr>
        <p:grpSpPr>
          <a:xfrm rot="0">
            <a:off x="0" y="2831064"/>
            <a:ext cx="4647683" cy="4234729"/>
            <a:chOff x="0" y="0"/>
            <a:chExt cx="5044872" cy="4596628"/>
          </a:xfrm>
        </p:grpSpPr>
        <p:sp>
          <p:nvSpPr>
            <p:cNvPr name="Freeform 9" id="9"/>
            <p:cNvSpPr/>
            <p:nvPr/>
          </p:nvSpPr>
          <p:spPr>
            <a:xfrm flipH="false" flipV="false" rot="0">
              <a:off x="-282829" y="-22098"/>
              <a:ext cx="5610606" cy="4901565"/>
            </a:xfrm>
            <a:custGeom>
              <a:avLst/>
              <a:gdLst/>
              <a:ahLst/>
              <a:cxnLst/>
              <a:rect r="r" b="b" t="t" l="l"/>
              <a:pathLst>
                <a:path h="4901565" w="5610606">
                  <a:moveTo>
                    <a:pt x="2136394" y="27051"/>
                  </a:moveTo>
                  <a:cubicBezTo>
                    <a:pt x="2519045" y="0"/>
                    <a:pt x="2913634" y="83058"/>
                    <a:pt x="3270885" y="289306"/>
                  </a:cubicBezTo>
                  <a:lnTo>
                    <a:pt x="4331462" y="901573"/>
                  </a:lnTo>
                  <a:cubicBezTo>
                    <a:pt x="5284089" y="1451610"/>
                    <a:pt x="5610606" y="2669794"/>
                    <a:pt x="5060569" y="3622421"/>
                  </a:cubicBezTo>
                  <a:cubicBezTo>
                    <a:pt x="4510532" y="4575048"/>
                    <a:pt x="3292348" y="4901565"/>
                    <a:pt x="2339594" y="4351528"/>
                  </a:cubicBezTo>
                  <a:lnTo>
                    <a:pt x="1279017" y="3739261"/>
                  </a:lnTo>
                  <a:cubicBezTo>
                    <a:pt x="326390" y="3189224"/>
                    <a:pt x="0" y="1971040"/>
                    <a:pt x="550037" y="1018286"/>
                  </a:cubicBezTo>
                  <a:cubicBezTo>
                    <a:pt x="893826" y="422910"/>
                    <a:pt x="1498600" y="72136"/>
                    <a:pt x="2136394" y="27051"/>
                  </a:cubicBezTo>
                  <a:close/>
                </a:path>
              </a:pathLst>
            </a:custGeom>
            <a:blipFill>
              <a:blip r:embed="rId3"/>
              <a:stretch>
                <a:fillRect l="-30990" t="0" r="-30990" b="0"/>
              </a:stretch>
            </a:blipFill>
          </p:spPr>
        </p:sp>
      </p:grpSp>
      <p:sp>
        <p:nvSpPr>
          <p:cNvPr name="Freeform 10" id="10"/>
          <p:cNvSpPr/>
          <p:nvPr/>
        </p:nvSpPr>
        <p:spPr>
          <a:xfrm flipH="false" flipV="false" rot="0">
            <a:off x="3687696" y="1756121"/>
            <a:ext cx="1476924" cy="1538463"/>
          </a:xfrm>
          <a:custGeom>
            <a:avLst/>
            <a:gdLst/>
            <a:ahLst/>
            <a:cxnLst/>
            <a:rect r="r" b="b" t="t" l="l"/>
            <a:pathLst>
              <a:path h="1538463" w="1476924">
                <a:moveTo>
                  <a:pt x="0" y="0"/>
                </a:moveTo>
                <a:lnTo>
                  <a:pt x="1476924" y="0"/>
                </a:lnTo>
                <a:lnTo>
                  <a:pt x="1476924" y="1538462"/>
                </a:lnTo>
                <a:lnTo>
                  <a:pt x="0" y="1538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3197182" y="7643496"/>
            <a:ext cx="1776654" cy="1776654"/>
          </a:xfrm>
          <a:custGeom>
            <a:avLst/>
            <a:gdLst/>
            <a:ahLst/>
            <a:cxnLst/>
            <a:rect r="r" b="b" t="t" l="l"/>
            <a:pathLst>
              <a:path h="1776654" w="1776654">
                <a:moveTo>
                  <a:pt x="0" y="0"/>
                </a:moveTo>
                <a:lnTo>
                  <a:pt x="1776654" y="0"/>
                </a:lnTo>
                <a:lnTo>
                  <a:pt x="1776654" y="1776655"/>
                </a:lnTo>
                <a:lnTo>
                  <a:pt x="0" y="17766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0728367" y="311943"/>
            <a:ext cx="5906358" cy="523875"/>
          </a:xfrm>
          <a:prstGeom prst="rect">
            <a:avLst/>
          </a:prstGeom>
        </p:spPr>
        <p:txBody>
          <a:bodyPr anchor="t" rtlCol="false" tIns="0" lIns="0" bIns="0" rIns="0">
            <a:spAutoFit/>
          </a:bodyPr>
          <a:lstStyle/>
          <a:p>
            <a:pPr algn="l">
              <a:lnSpc>
                <a:spcPts val="3600"/>
              </a:lnSpc>
            </a:pPr>
            <a:r>
              <a:rPr lang="en-US" sz="3000" b="true">
                <a:solidFill>
                  <a:srgbClr val="EF233C"/>
                </a:solidFill>
                <a:latin typeface="Futura Ultra-Bold"/>
                <a:ea typeface="Futura Ultra-Bold"/>
                <a:cs typeface="Futura Ultra-Bold"/>
                <a:sym typeface="Futura Ultra-Bold"/>
              </a:rPr>
              <a:t>Obj</a:t>
            </a:r>
            <a:r>
              <a:rPr lang="en-US" sz="3000" b="true">
                <a:solidFill>
                  <a:srgbClr val="EF233C"/>
                </a:solidFill>
                <a:latin typeface="Futura Ultra-Bold"/>
                <a:ea typeface="Futura Ultra-Bold"/>
                <a:cs typeface="Futura Ultra-Bold"/>
                <a:sym typeface="Futura Ultra-Bold"/>
              </a:rPr>
              <a:t>ectives of the Survey</a:t>
            </a:r>
          </a:p>
        </p:txBody>
      </p:sp>
      <p:sp>
        <p:nvSpPr>
          <p:cNvPr name="TextBox 13" id="13"/>
          <p:cNvSpPr txBox="true"/>
          <p:nvPr/>
        </p:nvSpPr>
        <p:spPr>
          <a:xfrm rot="0">
            <a:off x="9683817" y="1026318"/>
            <a:ext cx="7995458" cy="3581400"/>
          </a:xfrm>
          <a:prstGeom prst="rect">
            <a:avLst/>
          </a:prstGeom>
        </p:spPr>
        <p:txBody>
          <a:bodyPr anchor="t" rtlCol="false" tIns="0" lIns="0" bIns="0" rIns="0">
            <a:spAutoFit/>
          </a:bodyPr>
          <a:lstStyle/>
          <a:p>
            <a:pPr algn="just">
              <a:lnSpc>
                <a:spcPts val="3599"/>
              </a:lnSpc>
            </a:pPr>
            <a:r>
              <a:rPr lang="en-US" sz="1999">
                <a:solidFill>
                  <a:srgbClr val="000000"/>
                </a:solidFill>
                <a:latin typeface="Futura"/>
                <a:ea typeface="Futura"/>
                <a:cs typeface="Futura"/>
                <a:sym typeface="Futura"/>
              </a:rPr>
              <a:t>This market survey is primarily conducted to identify the key factors that influence consumer decision-making in relation to Coca-Cola products in Uzbekistan. By collecting data through targeted questions, the goal is to gain deep insights into consumer behavior, preferences, and perceptions toward Coca-Cola and its competitors. Additionally, the study aims to conduct a competitive analysis by understanding how Coca-Cola is positioned in the minds of young consumers compared to rival brands. </a:t>
            </a:r>
          </a:p>
        </p:txBody>
      </p:sp>
      <p:sp>
        <p:nvSpPr>
          <p:cNvPr name="TextBox 14" id="14"/>
          <p:cNvSpPr txBox="true"/>
          <p:nvPr/>
        </p:nvSpPr>
        <p:spPr>
          <a:xfrm rot="0">
            <a:off x="11753845" y="4541044"/>
            <a:ext cx="2923177" cy="523875"/>
          </a:xfrm>
          <a:prstGeom prst="rect">
            <a:avLst/>
          </a:prstGeom>
        </p:spPr>
        <p:txBody>
          <a:bodyPr anchor="t" rtlCol="false" tIns="0" lIns="0" bIns="0" rIns="0">
            <a:spAutoFit/>
          </a:bodyPr>
          <a:lstStyle/>
          <a:p>
            <a:pPr algn="l">
              <a:lnSpc>
                <a:spcPts val="3600"/>
              </a:lnSpc>
            </a:pPr>
            <a:r>
              <a:rPr lang="en-US" sz="3000" b="true">
                <a:solidFill>
                  <a:srgbClr val="EF233C"/>
                </a:solidFill>
                <a:latin typeface="Futura Ultra-Bold"/>
                <a:ea typeface="Futura Ultra-Bold"/>
                <a:cs typeface="Futura Ultra-Bold"/>
                <a:sym typeface="Futura Ultra-Bold"/>
              </a:rPr>
              <a:t> M</a:t>
            </a:r>
            <a:r>
              <a:rPr lang="en-US" sz="3000" b="true">
                <a:solidFill>
                  <a:srgbClr val="EF233C"/>
                </a:solidFill>
                <a:latin typeface="Futura Ultra-Bold"/>
                <a:ea typeface="Futura Ultra-Bold"/>
                <a:cs typeface="Futura Ultra-Bold"/>
                <a:sym typeface="Futura Ultra-Bold"/>
              </a:rPr>
              <a:t>ethodology</a:t>
            </a:r>
          </a:p>
        </p:txBody>
      </p:sp>
      <p:sp>
        <p:nvSpPr>
          <p:cNvPr name="TextBox 15" id="15"/>
          <p:cNvSpPr txBox="true"/>
          <p:nvPr/>
        </p:nvSpPr>
        <p:spPr>
          <a:xfrm rot="0">
            <a:off x="9683817" y="5257639"/>
            <a:ext cx="7995458" cy="4924425"/>
          </a:xfrm>
          <a:prstGeom prst="rect">
            <a:avLst/>
          </a:prstGeom>
        </p:spPr>
        <p:txBody>
          <a:bodyPr anchor="t" rtlCol="false" tIns="0" lIns="0" bIns="0" rIns="0">
            <a:spAutoFit/>
          </a:bodyPr>
          <a:lstStyle/>
          <a:p>
            <a:pPr algn="just">
              <a:lnSpc>
                <a:spcPts val="3599"/>
              </a:lnSpc>
            </a:pPr>
            <a:r>
              <a:rPr lang="en-US" sz="1999">
                <a:solidFill>
                  <a:srgbClr val="000000"/>
                </a:solidFill>
                <a:latin typeface="Futura"/>
                <a:ea typeface="Futura"/>
                <a:cs typeface="Futura"/>
                <a:sym typeface="Futura"/>
              </a:rPr>
              <a:t>To gather relevant data on consumer preferences and purchasing behavior, a primary research approach was adopted through an online survey developed using Streamlit, a Python-based web application framework. The survey consisted of 19 targeted questions focusing on key factors influencing soft drink choices.</a:t>
            </a:r>
          </a:p>
          <a:p>
            <a:pPr algn="just">
              <a:lnSpc>
                <a:spcPts val="3599"/>
              </a:lnSpc>
            </a:pPr>
            <a:r>
              <a:rPr lang="en-US" sz="1999">
                <a:solidFill>
                  <a:srgbClr val="000000"/>
                </a:solidFill>
                <a:latin typeface="Futura"/>
                <a:ea typeface="Futura"/>
                <a:cs typeface="Futura"/>
                <a:sym typeface="Futura"/>
              </a:rPr>
              <a:t>The survey was distributed digitally and received 50 responses, with a majority of participants aged 19–24. Responses were collected and managed using Google Sheets, while data visualization and analysis were conducted using Tableau and Power BI to extract actionable insights.</a:t>
            </a:r>
          </a:p>
          <a:p>
            <a:pPr algn="just">
              <a:lnSpc>
                <a:spcPts val="359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0956858" cy="10287000"/>
            <a:chOff x="0" y="0"/>
            <a:chExt cx="14609144" cy="13716000"/>
          </a:xfrm>
        </p:grpSpPr>
        <p:sp>
          <p:nvSpPr>
            <p:cNvPr name="Freeform 3" id="3"/>
            <p:cNvSpPr/>
            <p:nvPr/>
          </p:nvSpPr>
          <p:spPr>
            <a:xfrm flipH="false" flipV="false" rot="0">
              <a:off x="0" y="0"/>
              <a:ext cx="15716631" cy="13715873"/>
            </a:xfrm>
            <a:custGeom>
              <a:avLst/>
              <a:gdLst/>
              <a:ahLst/>
              <a:cxnLst/>
              <a:rect r="r" b="b" t="t" l="l"/>
              <a:pathLst>
                <a:path h="13715873" w="15716631">
                  <a:moveTo>
                    <a:pt x="0" y="0"/>
                  </a:moveTo>
                  <a:lnTo>
                    <a:pt x="10860913" y="0"/>
                  </a:lnTo>
                  <a:lnTo>
                    <a:pt x="10931271" y="48133"/>
                  </a:lnTo>
                  <a:cubicBezTo>
                    <a:pt x="14581505" y="2680589"/>
                    <a:pt x="15716631" y="7702296"/>
                    <a:pt x="13418058" y="11683746"/>
                  </a:cubicBezTo>
                  <a:cubicBezTo>
                    <a:pt x="13034899" y="12347321"/>
                    <a:pt x="12579096" y="12942697"/>
                    <a:pt x="12066397" y="13465683"/>
                  </a:cubicBezTo>
                  <a:lnTo>
                    <a:pt x="11808587" y="13715873"/>
                  </a:lnTo>
                  <a:lnTo>
                    <a:pt x="0" y="13715873"/>
                  </a:lnTo>
                  <a:close/>
                </a:path>
              </a:pathLst>
            </a:custGeom>
            <a:blipFill>
              <a:blip r:embed="rId2"/>
              <a:stretch>
                <a:fillRect l="0" t="-3762" r="0" b="-43150"/>
              </a:stretch>
            </a:blipFill>
          </p:spPr>
        </p:sp>
      </p:grpSp>
      <p:sp>
        <p:nvSpPr>
          <p:cNvPr name="TextBox 4" id="4"/>
          <p:cNvSpPr txBox="true"/>
          <p:nvPr/>
        </p:nvSpPr>
        <p:spPr>
          <a:xfrm rot="0">
            <a:off x="10573153" y="2519218"/>
            <a:ext cx="5643562" cy="590550"/>
          </a:xfrm>
          <a:prstGeom prst="rect">
            <a:avLst/>
          </a:prstGeom>
        </p:spPr>
        <p:txBody>
          <a:bodyPr anchor="t" rtlCol="false" tIns="0" lIns="0" bIns="0" rIns="0">
            <a:spAutoFit/>
          </a:bodyPr>
          <a:lstStyle/>
          <a:p>
            <a:pPr algn="r">
              <a:lnSpc>
                <a:spcPts val="4199"/>
              </a:lnSpc>
            </a:pPr>
            <a:r>
              <a:rPr lang="en-US" sz="3499" b="true">
                <a:solidFill>
                  <a:srgbClr val="EF233C"/>
                </a:solidFill>
                <a:latin typeface="Futura Ultra-Bold"/>
                <a:ea typeface="Futura Ultra-Bold"/>
                <a:cs typeface="Futura Ultra-Bold"/>
                <a:sym typeface="Futura Ultra-Bold"/>
              </a:rPr>
              <a:t>Respondent Profile</a:t>
            </a:r>
          </a:p>
        </p:txBody>
      </p:sp>
      <p:sp>
        <p:nvSpPr>
          <p:cNvPr name="TextBox 5" id="5"/>
          <p:cNvSpPr txBox="true"/>
          <p:nvPr/>
        </p:nvSpPr>
        <p:spPr>
          <a:xfrm rot="0">
            <a:off x="11113393" y="3090718"/>
            <a:ext cx="6696591" cy="6743700"/>
          </a:xfrm>
          <a:prstGeom prst="rect">
            <a:avLst/>
          </a:prstGeom>
        </p:spPr>
        <p:txBody>
          <a:bodyPr anchor="t" rtlCol="false" tIns="0" lIns="0" bIns="0" rIns="0">
            <a:spAutoFit/>
          </a:bodyPr>
          <a:lstStyle/>
          <a:p>
            <a:pPr algn="just">
              <a:lnSpc>
                <a:spcPts val="4499"/>
              </a:lnSpc>
            </a:pPr>
            <a:r>
              <a:rPr lang="en-US" sz="2499">
                <a:solidFill>
                  <a:srgbClr val="000000"/>
                </a:solidFill>
                <a:latin typeface="Futura"/>
                <a:ea typeface="Futura"/>
                <a:cs typeface="Futura"/>
                <a:sym typeface="Futura"/>
              </a:rPr>
              <a:t>Demographic data, including age and gender, was collected for the survey; however, it was not included in the analysis to prevent potential bias. The majority of respondents were women aged 19-24, which may not fully represent Coca-Cola’s entire customer base in Uzbekistan. Unfortunately, I was unable to reach a sufficient number of male respondents or individuals from other age groups, resulting in an imbalanced sample. I acknowledge this limitation and will strive to ensure a more diverse respondent pool in future studies.</a:t>
            </a:r>
          </a:p>
        </p:txBody>
      </p:sp>
      <p:grpSp>
        <p:nvGrpSpPr>
          <p:cNvPr name="Group 6" id="6"/>
          <p:cNvGrpSpPr/>
          <p:nvPr/>
        </p:nvGrpSpPr>
        <p:grpSpPr>
          <a:xfrm rot="0">
            <a:off x="0" y="5996529"/>
            <a:ext cx="5940564" cy="4290471"/>
            <a:chOff x="0" y="0"/>
            <a:chExt cx="7920752" cy="5720628"/>
          </a:xfrm>
        </p:grpSpPr>
        <p:sp>
          <p:nvSpPr>
            <p:cNvPr name="Freeform 7" id="7"/>
            <p:cNvSpPr/>
            <p:nvPr/>
          </p:nvSpPr>
          <p:spPr>
            <a:xfrm flipH="false" flipV="false" rot="0">
              <a:off x="0" y="0"/>
              <a:ext cx="7920736" cy="5720715"/>
            </a:xfrm>
            <a:custGeom>
              <a:avLst/>
              <a:gdLst/>
              <a:ahLst/>
              <a:cxnLst/>
              <a:rect r="r" b="b" t="t" l="l"/>
              <a:pathLst>
                <a:path h="5720715" w="7920736">
                  <a:moveTo>
                    <a:pt x="0" y="0"/>
                  </a:moveTo>
                  <a:lnTo>
                    <a:pt x="6762242" y="3904234"/>
                  </a:lnTo>
                  <a:cubicBezTo>
                    <a:pt x="7391527" y="4267581"/>
                    <a:pt x="7788022" y="4879086"/>
                    <a:pt x="7899654" y="5543804"/>
                  </a:cubicBezTo>
                  <a:lnTo>
                    <a:pt x="7920736" y="5720715"/>
                  </a:lnTo>
                  <a:lnTo>
                    <a:pt x="552831" y="5720715"/>
                  </a:lnTo>
                  <a:lnTo>
                    <a:pt x="0" y="5401437"/>
                  </a:lnTo>
                  <a:close/>
                </a:path>
              </a:pathLst>
            </a:custGeom>
            <a:solidFill>
              <a:srgbClr val="EF233C"/>
            </a:solidFill>
          </p:spPr>
        </p:sp>
      </p:grpSp>
      <p:grpSp>
        <p:nvGrpSpPr>
          <p:cNvPr name="Group 8" id="8"/>
          <p:cNvGrpSpPr/>
          <p:nvPr/>
        </p:nvGrpSpPr>
        <p:grpSpPr>
          <a:xfrm rot="0">
            <a:off x="0" y="7578696"/>
            <a:ext cx="4451630" cy="2708304"/>
            <a:chOff x="0" y="0"/>
            <a:chExt cx="5935506" cy="3611072"/>
          </a:xfrm>
        </p:grpSpPr>
        <p:sp>
          <p:nvSpPr>
            <p:cNvPr name="Freeform 9" id="9"/>
            <p:cNvSpPr/>
            <p:nvPr/>
          </p:nvSpPr>
          <p:spPr>
            <a:xfrm flipH="false" flipV="false" rot="0">
              <a:off x="0" y="0"/>
              <a:ext cx="5935472" cy="3610991"/>
            </a:xfrm>
            <a:custGeom>
              <a:avLst/>
              <a:gdLst/>
              <a:ahLst/>
              <a:cxnLst/>
              <a:rect r="r" b="b" t="t" l="l"/>
              <a:pathLst>
                <a:path h="3610991" w="5935472">
                  <a:moveTo>
                    <a:pt x="0" y="0"/>
                  </a:moveTo>
                  <a:lnTo>
                    <a:pt x="5298694" y="3059176"/>
                  </a:lnTo>
                  <a:cubicBezTo>
                    <a:pt x="5436489" y="3138678"/>
                    <a:pt x="5562854" y="3230372"/>
                    <a:pt x="5677408" y="3331845"/>
                  </a:cubicBezTo>
                  <a:lnTo>
                    <a:pt x="5935472" y="3610991"/>
                  </a:lnTo>
                  <a:lnTo>
                    <a:pt x="0" y="3610991"/>
                  </a:lnTo>
                  <a:close/>
                </a:path>
              </a:pathLst>
            </a:custGeom>
            <a:solidFill>
              <a:srgbClr val="FFFFFF"/>
            </a:solidFill>
          </p:spPr>
        </p:sp>
      </p:grpSp>
      <p:grpSp>
        <p:nvGrpSpPr>
          <p:cNvPr name="Group 10" id="10"/>
          <p:cNvGrpSpPr/>
          <p:nvPr/>
        </p:nvGrpSpPr>
        <p:grpSpPr>
          <a:xfrm rot="-10800000">
            <a:off x="11248454" y="-353235"/>
            <a:ext cx="6696591" cy="2763871"/>
            <a:chOff x="0" y="0"/>
            <a:chExt cx="5274956" cy="2177122"/>
          </a:xfrm>
        </p:grpSpPr>
        <p:sp>
          <p:nvSpPr>
            <p:cNvPr name="Freeform 11" id="11"/>
            <p:cNvSpPr/>
            <p:nvPr/>
          </p:nvSpPr>
          <p:spPr>
            <a:xfrm flipH="false" flipV="false" rot="0">
              <a:off x="-53340" y="-15113"/>
              <a:ext cx="5328285" cy="2192274"/>
            </a:xfrm>
            <a:custGeom>
              <a:avLst/>
              <a:gdLst/>
              <a:ahLst/>
              <a:cxnLst/>
              <a:rect r="r" b="b" t="t" l="l"/>
              <a:pathLst>
                <a:path h="2192274" w="5328285">
                  <a:moveTo>
                    <a:pt x="1322070" y="18542"/>
                  </a:moveTo>
                  <a:cubicBezTo>
                    <a:pt x="1584071" y="0"/>
                    <a:pt x="1854073" y="56896"/>
                    <a:pt x="2098675" y="197993"/>
                  </a:cubicBezTo>
                  <a:lnTo>
                    <a:pt x="4916678" y="1824990"/>
                  </a:lnTo>
                  <a:cubicBezTo>
                    <a:pt x="5079746" y="1919097"/>
                    <a:pt x="5215890" y="2041779"/>
                    <a:pt x="5322697" y="2183130"/>
                  </a:cubicBezTo>
                  <a:lnTo>
                    <a:pt x="5328285" y="2192274"/>
                  </a:lnTo>
                  <a:lnTo>
                    <a:pt x="323596" y="2192274"/>
                  </a:lnTo>
                  <a:lnTo>
                    <a:pt x="191516" y="1976755"/>
                  </a:lnTo>
                  <a:cubicBezTo>
                    <a:pt x="0" y="1583182"/>
                    <a:pt x="889" y="1104646"/>
                    <a:pt x="236220" y="697103"/>
                  </a:cubicBezTo>
                  <a:cubicBezTo>
                    <a:pt x="471551" y="289560"/>
                    <a:pt x="885444" y="49403"/>
                    <a:pt x="1322070" y="18542"/>
                  </a:cubicBezTo>
                  <a:close/>
                </a:path>
              </a:pathLst>
            </a:custGeom>
            <a:solidFill>
              <a:srgbClr val="EF233C"/>
            </a:solid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49593" y="-869397"/>
            <a:ext cx="2077311" cy="2471202"/>
            <a:chOff x="0" y="0"/>
            <a:chExt cx="2769748" cy="3294936"/>
          </a:xfrm>
        </p:grpSpPr>
        <p:sp>
          <p:nvSpPr>
            <p:cNvPr name="Freeform 3" id="3"/>
            <p:cNvSpPr/>
            <p:nvPr/>
          </p:nvSpPr>
          <p:spPr>
            <a:xfrm flipH="false" flipV="false" rot="0">
              <a:off x="-145669" y="-11430"/>
              <a:ext cx="3061208" cy="3452114"/>
            </a:xfrm>
            <a:custGeom>
              <a:avLst/>
              <a:gdLst/>
              <a:ahLst/>
              <a:cxnLst/>
              <a:rect r="r" b="b" t="t" l="l"/>
              <a:pathLst>
                <a:path h="3452114" w="3061208">
                  <a:moveTo>
                    <a:pt x="1817878" y="13970"/>
                  </a:moveTo>
                  <a:cubicBezTo>
                    <a:pt x="2014982" y="0"/>
                    <a:pt x="2218309" y="42799"/>
                    <a:pt x="2402332" y="149098"/>
                  </a:cubicBezTo>
                  <a:cubicBezTo>
                    <a:pt x="2893060" y="432435"/>
                    <a:pt x="3061208" y="1059942"/>
                    <a:pt x="2777871" y="1550670"/>
                  </a:cubicBezTo>
                  <a:lnTo>
                    <a:pt x="2060448" y="2793238"/>
                  </a:lnTo>
                  <a:cubicBezTo>
                    <a:pt x="1777111" y="3283966"/>
                    <a:pt x="1149604" y="3452114"/>
                    <a:pt x="658876" y="3168777"/>
                  </a:cubicBezTo>
                  <a:cubicBezTo>
                    <a:pt x="168148" y="2885440"/>
                    <a:pt x="0" y="2257933"/>
                    <a:pt x="283337" y="1767205"/>
                  </a:cubicBezTo>
                  <a:lnTo>
                    <a:pt x="1000760" y="524637"/>
                  </a:lnTo>
                  <a:cubicBezTo>
                    <a:pt x="1177798" y="217932"/>
                    <a:pt x="1489329" y="37211"/>
                    <a:pt x="1817878" y="13970"/>
                  </a:cubicBezTo>
                  <a:close/>
                </a:path>
              </a:pathLst>
            </a:custGeom>
            <a:solidFill>
              <a:srgbClr val="EF233C"/>
            </a:solidFill>
          </p:spPr>
        </p:sp>
      </p:grpSp>
      <p:grpSp>
        <p:nvGrpSpPr>
          <p:cNvPr name="Group 4" id="4"/>
          <p:cNvGrpSpPr/>
          <p:nvPr/>
        </p:nvGrpSpPr>
        <p:grpSpPr>
          <a:xfrm rot="0">
            <a:off x="16682590" y="8737521"/>
            <a:ext cx="2077311" cy="2471202"/>
            <a:chOff x="0" y="0"/>
            <a:chExt cx="2769748" cy="3294936"/>
          </a:xfrm>
        </p:grpSpPr>
        <p:sp>
          <p:nvSpPr>
            <p:cNvPr name="Freeform 5" id="5"/>
            <p:cNvSpPr/>
            <p:nvPr/>
          </p:nvSpPr>
          <p:spPr>
            <a:xfrm flipH="false" flipV="false" rot="0">
              <a:off x="-145669" y="-11430"/>
              <a:ext cx="3061208" cy="3452114"/>
            </a:xfrm>
            <a:custGeom>
              <a:avLst/>
              <a:gdLst/>
              <a:ahLst/>
              <a:cxnLst/>
              <a:rect r="r" b="b" t="t" l="l"/>
              <a:pathLst>
                <a:path h="3452114" w="3061208">
                  <a:moveTo>
                    <a:pt x="1817878" y="13970"/>
                  </a:moveTo>
                  <a:cubicBezTo>
                    <a:pt x="2014982" y="0"/>
                    <a:pt x="2218309" y="42799"/>
                    <a:pt x="2402332" y="149098"/>
                  </a:cubicBezTo>
                  <a:cubicBezTo>
                    <a:pt x="2893060" y="432435"/>
                    <a:pt x="3061208" y="1059942"/>
                    <a:pt x="2777871" y="1550670"/>
                  </a:cubicBezTo>
                  <a:lnTo>
                    <a:pt x="2060448" y="2793238"/>
                  </a:lnTo>
                  <a:cubicBezTo>
                    <a:pt x="1777111" y="3283966"/>
                    <a:pt x="1149604" y="3452114"/>
                    <a:pt x="658876" y="3168777"/>
                  </a:cubicBezTo>
                  <a:cubicBezTo>
                    <a:pt x="168148" y="2885440"/>
                    <a:pt x="0" y="2257933"/>
                    <a:pt x="283337" y="1767205"/>
                  </a:cubicBezTo>
                  <a:lnTo>
                    <a:pt x="1000760" y="524637"/>
                  </a:lnTo>
                  <a:cubicBezTo>
                    <a:pt x="1177798" y="217932"/>
                    <a:pt x="1489329" y="37211"/>
                    <a:pt x="1817878" y="13970"/>
                  </a:cubicBezTo>
                  <a:close/>
                </a:path>
              </a:pathLst>
            </a:custGeom>
            <a:solidFill>
              <a:srgbClr val="EF233C"/>
            </a:solidFill>
          </p:spPr>
        </p:sp>
      </p:grpSp>
      <p:grpSp>
        <p:nvGrpSpPr>
          <p:cNvPr name="Group 6" id="6"/>
          <p:cNvGrpSpPr/>
          <p:nvPr/>
        </p:nvGrpSpPr>
        <p:grpSpPr>
          <a:xfrm rot="0">
            <a:off x="16890563" y="-1235601"/>
            <a:ext cx="2077311" cy="2471202"/>
            <a:chOff x="0" y="0"/>
            <a:chExt cx="2769748" cy="3294936"/>
          </a:xfrm>
        </p:grpSpPr>
        <p:sp>
          <p:nvSpPr>
            <p:cNvPr name="Freeform 7" id="7"/>
            <p:cNvSpPr/>
            <p:nvPr/>
          </p:nvSpPr>
          <p:spPr>
            <a:xfrm flipH="false" flipV="false" rot="0">
              <a:off x="-145669" y="-11430"/>
              <a:ext cx="3061208" cy="3452114"/>
            </a:xfrm>
            <a:custGeom>
              <a:avLst/>
              <a:gdLst/>
              <a:ahLst/>
              <a:cxnLst/>
              <a:rect r="r" b="b" t="t" l="l"/>
              <a:pathLst>
                <a:path h="3452114" w="3061208">
                  <a:moveTo>
                    <a:pt x="1817878" y="13970"/>
                  </a:moveTo>
                  <a:cubicBezTo>
                    <a:pt x="2014982" y="0"/>
                    <a:pt x="2218309" y="42799"/>
                    <a:pt x="2402332" y="149098"/>
                  </a:cubicBezTo>
                  <a:cubicBezTo>
                    <a:pt x="2893060" y="432435"/>
                    <a:pt x="3061208" y="1059942"/>
                    <a:pt x="2777871" y="1550670"/>
                  </a:cubicBezTo>
                  <a:lnTo>
                    <a:pt x="2060448" y="2793238"/>
                  </a:lnTo>
                  <a:cubicBezTo>
                    <a:pt x="1777111" y="3283966"/>
                    <a:pt x="1149604" y="3452114"/>
                    <a:pt x="658876" y="3168777"/>
                  </a:cubicBezTo>
                  <a:cubicBezTo>
                    <a:pt x="168148" y="2885440"/>
                    <a:pt x="0" y="2257933"/>
                    <a:pt x="283337" y="1767205"/>
                  </a:cubicBezTo>
                  <a:lnTo>
                    <a:pt x="1000760" y="524637"/>
                  </a:lnTo>
                  <a:cubicBezTo>
                    <a:pt x="1177798" y="217932"/>
                    <a:pt x="1489329" y="37211"/>
                    <a:pt x="1817878" y="13970"/>
                  </a:cubicBezTo>
                  <a:close/>
                </a:path>
              </a:pathLst>
            </a:custGeom>
            <a:solidFill>
              <a:srgbClr val="EF233C"/>
            </a:solidFill>
          </p:spPr>
        </p:sp>
      </p:grpSp>
      <p:sp>
        <p:nvSpPr>
          <p:cNvPr name="Freeform 8" id="8"/>
          <p:cNvSpPr/>
          <p:nvPr/>
        </p:nvSpPr>
        <p:spPr>
          <a:xfrm flipH="false" flipV="false" rot="0">
            <a:off x="1561293" y="2492361"/>
            <a:ext cx="1012125" cy="1050319"/>
          </a:xfrm>
          <a:custGeom>
            <a:avLst/>
            <a:gdLst/>
            <a:ahLst/>
            <a:cxnLst/>
            <a:rect r="r" b="b" t="t" l="l"/>
            <a:pathLst>
              <a:path h="1050319" w="1012125">
                <a:moveTo>
                  <a:pt x="0" y="0"/>
                </a:moveTo>
                <a:lnTo>
                  <a:pt x="1012125" y="0"/>
                </a:lnTo>
                <a:lnTo>
                  <a:pt x="1012125" y="1050318"/>
                </a:lnTo>
                <a:lnTo>
                  <a:pt x="0" y="10503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8823935" y="1435218"/>
            <a:ext cx="9308968" cy="3708282"/>
          </a:xfrm>
          <a:custGeom>
            <a:avLst/>
            <a:gdLst/>
            <a:ahLst/>
            <a:cxnLst/>
            <a:rect r="r" b="b" t="t" l="l"/>
            <a:pathLst>
              <a:path h="3708282" w="9308968">
                <a:moveTo>
                  <a:pt x="0" y="0"/>
                </a:moveTo>
                <a:lnTo>
                  <a:pt x="9308969" y="0"/>
                </a:lnTo>
                <a:lnTo>
                  <a:pt x="9308969" y="3708282"/>
                </a:lnTo>
                <a:lnTo>
                  <a:pt x="0" y="3708282"/>
                </a:lnTo>
                <a:lnTo>
                  <a:pt x="0" y="0"/>
                </a:lnTo>
                <a:close/>
              </a:path>
            </a:pathLst>
          </a:custGeom>
          <a:blipFill>
            <a:blip r:embed="rId4"/>
            <a:stretch>
              <a:fillRect l="0" t="-64450" r="0" b="-17547"/>
            </a:stretch>
          </a:blipFill>
        </p:spPr>
      </p:sp>
      <p:sp>
        <p:nvSpPr>
          <p:cNvPr name="Freeform 10" id="10"/>
          <p:cNvSpPr/>
          <p:nvPr/>
        </p:nvSpPr>
        <p:spPr>
          <a:xfrm flipH="false" flipV="false" rot="0">
            <a:off x="185357" y="4436745"/>
            <a:ext cx="9997271" cy="5850255"/>
          </a:xfrm>
          <a:custGeom>
            <a:avLst/>
            <a:gdLst/>
            <a:ahLst/>
            <a:cxnLst/>
            <a:rect r="r" b="b" t="t" l="l"/>
            <a:pathLst>
              <a:path h="5850255" w="9997271">
                <a:moveTo>
                  <a:pt x="0" y="0"/>
                </a:moveTo>
                <a:lnTo>
                  <a:pt x="9997271" y="0"/>
                </a:lnTo>
                <a:lnTo>
                  <a:pt x="9997271" y="5850255"/>
                </a:lnTo>
                <a:lnTo>
                  <a:pt x="0" y="5850255"/>
                </a:lnTo>
                <a:lnTo>
                  <a:pt x="0" y="0"/>
                </a:lnTo>
                <a:close/>
              </a:path>
            </a:pathLst>
          </a:custGeom>
          <a:blipFill>
            <a:blip r:embed="rId5"/>
            <a:stretch>
              <a:fillRect l="0" t="0" r="0" b="0"/>
            </a:stretch>
          </a:blipFill>
        </p:spPr>
      </p:sp>
      <p:grpSp>
        <p:nvGrpSpPr>
          <p:cNvPr name="Group 11" id="11"/>
          <p:cNvGrpSpPr/>
          <p:nvPr/>
        </p:nvGrpSpPr>
        <p:grpSpPr>
          <a:xfrm rot="0">
            <a:off x="7930296" y="4104884"/>
            <a:ext cx="2077232" cy="1038616"/>
            <a:chOff x="0" y="0"/>
            <a:chExt cx="812800" cy="406400"/>
          </a:xfrm>
        </p:grpSpPr>
        <p:sp>
          <p:nvSpPr>
            <p:cNvPr name="Freeform 12" id="12"/>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E72929"/>
            </a:solidFill>
          </p:spPr>
        </p:sp>
        <p:sp>
          <p:nvSpPr>
            <p:cNvPr name="TextBox 13" id="13"/>
            <p:cNvSpPr txBox="true"/>
            <p:nvPr/>
          </p:nvSpPr>
          <p:spPr>
            <a:xfrm>
              <a:off x="0" y="-95250"/>
              <a:ext cx="812800" cy="501650"/>
            </a:xfrm>
            <a:prstGeom prst="rect">
              <a:avLst/>
            </a:prstGeom>
          </p:spPr>
          <p:txBody>
            <a:bodyPr anchor="ctr" rtlCol="false" tIns="50800" lIns="50800" bIns="50800" rIns="50800"/>
            <a:lstStyle/>
            <a:p>
              <a:pPr algn="ctr">
                <a:lnSpc>
                  <a:spcPts val="6579"/>
                </a:lnSpc>
                <a:spcBef>
                  <a:spcPct val="0"/>
                </a:spcBef>
              </a:pPr>
              <a:r>
                <a:rPr lang="en-US" sz="4699">
                  <a:solidFill>
                    <a:srgbClr val="FFFFFF"/>
                  </a:solidFill>
                  <a:latin typeface="Aileron"/>
                  <a:ea typeface="Aileron"/>
                  <a:cs typeface="Aileron"/>
                  <a:sym typeface="Aileron"/>
                </a:rPr>
                <a:t>-9.433</a:t>
              </a:r>
            </a:p>
          </p:txBody>
        </p:sp>
      </p:grpSp>
      <p:sp>
        <p:nvSpPr>
          <p:cNvPr name="TextBox 14" id="14"/>
          <p:cNvSpPr txBox="true"/>
          <p:nvPr/>
        </p:nvSpPr>
        <p:spPr>
          <a:xfrm rot="0">
            <a:off x="7892777" y="66675"/>
            <a:ext cx="1409714" cy="962025"/>
          </a:xfrm>
          <a:prstGeom prst="rect">
            <a:avLst/>
          </a:prstGeom>
        </p:spPr>
        <p:txBody>
          <a:bodyPr anchor="t" rtlCol="false" tIns="0" lIns="0" bIns="0" rIns="0">
            <a:spAutoFit/>
          </a:bodyPr>
          <a:lstStyle/>
          <a:p>
            <a:pPr algn="l">
              <a:lnSpc>
                <a:spcPts val="6719"/>
              </a:lnSpc>
            </a:pPr>
            <a:r>
              <a:rPr lang="en-US" sz="5599" b="true">
                <a:solidFill>
                  <a:srgbClr val="EF233C"/>
                </a:solidFill>
                <a:latin typeface="Futura Ultra-Bold"/>
                <a:ea typeface="Futura Ultra-Bold"/>
                <a:cs typeface="Futura Ultra-Bold"/>
                <a:sym typeface="Futura Ultra-Bold"/>
              </a:rPr>
              <a:t>KPI</a:t>
            </a:r>
          </a:p>
        </p:txBody>
      </p:sp>
      <p:sp>
        <p:nvSpPr>
          <p:cNvPr name="TextBox 15" id="15"/>
          <p:cNvSpPr txBox="true"/>
          <p:nvPr/>
        </p:nvSpPr>
        <p:spPr>
          <a:xfrm rot="0">
            <a:off x="19050" y="2036445"/>
            <a:ext cx="7930296" cy="1438275"/>
          </a:xfrm>
          <a:prstGeom prst="rect">
            <a:avLst/>
          </a:prstGeom>
        </p:spPr>
        <p:txBody>
          <a:bodyPr anchor="t" rtlCol="false" tIns="0" lIns="0" bIns="0" rIns="0">
            <a:spAutoFit/>
          </a:bodyPr>
          <a:lstStyle/>
          <a:p>
            <a:pPr algn="just" marL="647700" indent="-323850" lvl="1">
              <a:lnSpc>
                <a:spcPts val="3600"/>
              </a:lnSpc>
              <a:buFont typeface="Arial"/>
              <a:buChar char="•"/>
            </a:pPr>
            <a:r>
              <a:rPr lang="en-US" sz="3000">
                <a:solidFill>
                  <a:srgbClr val="000000"/>
                </a:solidFill>
                <a:latin typeface="Futura"/>
                <a:ea typeface="Futura"/>
                <a:cs typeface="Futura"/>
                <a:sym typeface="Futura"/>
              </a:rPr>
              <a:t>NPS score of -9.43, indicating that more customers are dissatisfied than enthusiastic about recommending the brand.</a:t>
            </a:r>
          </a:p>
        </p:txBody>
      </p:sp>
      <p:sp>
        <p:nvSpPr>
          <p:cNvPr name="TextBox 16" id="16"/>
          <p:cNvSpPr txBox="true"/>
          <p:nvPr/>
        </p:nvSpPr>
        <p:spPr>
          <a:xfrm rot="0">
            <a:off x="9890719" y="6375321"/>
            <a:ext cx="8038499" cy="2124979"/>
          </a:xfrm>
          <a:prstGeom prst="rect">
            <a:avLst/>
          </a:prstGeom>
        </p:spPr>
        <p:txBody>
          <a:bodyPr anchor="t" rtlCol="false" tIns="0" lIns="0" bIns="0" rIns="0">
            <a:spAutoFit/>
          </a:bodyPr>
          <a:lstStyle/>
          <a:p>
            <a:pPr algn="just" marL="725609" indent="-362805" lvl="1">
              <a:lnSpc>
                <a:spcPts val="4033"/>
              </a:lnSpc>
              <a:buFont typeface="Arial"/>
              <a:buChar char="•"/>
            </a:pPr>
            <a:r>
              <a:rPr lang="en-US" sz="3360">
                <a:solidFill>
                  <a:srgbClr val="000000"/>
                </a:solidFill>
                <a:latin typeface="Futura"/>
                <a:ea typeface="Futura"/>
                <a:cs typeface="Futura"/>
                <a:sym typeface="Futura"/>
              </a:rPr>
              <a:t>While customer satisfaction is mostly positive, the relatively high percentage of neutral and negative responses signals opportunities for improvement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682590" y="8737521"/>
            <a:ext cx="2077311" cy="2471202"/>
            <a:chOff x="0" y="0"/>
            <a:chExt cx="2769748" cy="3294936"/>
          </a:xfrm>
        </p:grpSpPr>
        <p:sp>
          <p:nvSpPr>
            <p:cNvPr name="Freeform 3" id="3"/>
            <p:cNvSpPr/>
            <p:nvPr/>
          </p:nvSpPr>
          <p:spPr>
            <a:xfrm flipH="false" flipV="false" rot="0">
              <a:off x="-145669" y="-11430"/>
              <a:ext cx="3061208" cy="3452114"/>
            </a:xfrm>
            <a:custGeom>
              <a:avLst/>
              <a:gdLst/>
              <a:ahLst/>
              <a:cxnLst/>
              <a:rect r="r" b="b" t="t" l="l"/>
              <a:pathLst>
                <a:path h="3452114" w="3061208">
                  <a:moveTo>
                    <a:pt x="1817878" y="13970"/>
                  </a:moveTo>
                  <a:cubicBezTo>
                    <a:pt x="2014982" y="0"/>
                    <a:pt x="2218309" y="42799"/>
                    <a:pt x="2402332" y="149098"/>
                  </a:cubicBezTo>
                  <a:cubicBezTo>
                    <a:pt x="2893060" y="432435"/>
                    <a:pt x="3061208" y="1059942"/>
                    <a:pt x="2777871" y="1550670"/>
                  </a:cubicBezTo>
                  <a:lnTo>
                    <a:pt x="2060448" y="2793238"/>
                  </a:lnTo>
                  <a:cubicBezTo>
                    <a:pt x="1777111" y="3283966"/>
                    <a:pt x="1149604" y="3452114"/>
                    <a:pt x="658876" y="3168777"/>
                  </a:cubicBezTo>
                  <a:cubicBezTo>
                    <a:pt x="168148" y="2885440"/>
                    <a:pt x="0" y="2257933"/>
                    <a:pt x="283337" y="1767205"/>
                  </a:cubicBezTo>
                  <a:lnTo>
                    <a:pt x="1000760" y="524637"/>
                  </a:lnTo>
                  <a:cubicBezTo>
                    <a:pt x="1177798" y="217932"/>
                    <a:pt x="1489329" y="37211"/>
                    <a:pt x="1817878" y="13970"/>
                  </a:cubicBezTo>
                  <a:close/>
                </a:path>
              </a:pathLst>
            </a:custGeom>
            <a:solidFill>
              <a:srgbClr val="EF233C"/>
            </a:solidFill>
          </p:spPr>
        </p:sp>
      </p:grpSp>
      <p:grpSp>
        <p:nvGrpSpPr>
          <p:cNvPr name="Group 4" id="4"/>
          <p:cNvGrpSpPr/>
          <p:nvPr/>
        </p:nvGrpSpPr>
        <p:grpSpPr>
          <a:xfrm rot="0">
            <a:off x="16890563" y="-1235601"/>
            <a:ext cx="2077311" cy="2471202"/>
            <a:chOff x="0" y="0"/>
            <a:chExt cx="2769748" cy="3294936"/>
          </a:xfrm>
        </p:grpSpPr>
        <p:sp>
          <p:nvSpPr>
            <p:cNvPr name="Freeform 5" id="5"/>
            <p:cNvSpPr/>
            <p:nvPr/>
          </p:nvSpPr>
          <p:spPr>
            <a:xfrm flipH="false" flipV="false" rot="0">
              <a:off x="-145669" y="-11430"/>
              <a:ext cx="3061208" cy="3452114"/>
            </a:xfrm>
            <a:custGeom>
              <a:avLst/>
              <a:gdLst/>
              <a:ahLst/>
              <a:cxnLst/>
              <a:rect r="r" b="b" t="t" l="l"/>
              <a:pathLst>
                <a:path h="3452114" w="3061208">
                  <a:moveTo>
                    <a:pt x="1817878" y="13970"/>
                  </a:moveTo>
                  <a:cubicBezTo>
                    <a:pt x="2014982" y="0"/>
                    <a:pt x="2218309" y="42799"/>
                    <a:pt x="2402332" y="149098"/>
                  </a:cubicBezTo>
                  <a:cubicBezTo>
                    <a:pt x="2893060" y="432435"/>
                    <a:pt x="3061208" y="1059942"/>
                    <a:pt x="2777871" y="1550670"/>
                  </a:cubicBezTo>
                  <a:lnTo>
                    <a:pt x="2060448" y="2793238"/>
                  </a:lnTo>
                  <a:cubicBezTo>
                    <a:pt x="1777111" y="3283966"/>
                    <a:pt x="1149604" y="3452114"/>
                    <a:pt x="658876" y="3168777"/>
                  </a:cubicBezTo>
                  <a:cubicBezTo>
                    <a:pt x="168148" y="2885440"/>
                    <a:pt x="0" y="2257933"/>
                    <a:pt x="283337" y="1767205"/>
                  </a:cubicBezTo>
                  <a:lnTo>
                    <a:pt x="1000760" y="524637"/>
                  </a:lnTo>
                  <a:cubicBezTo>
                    <a:pt x="1177798" y="217932"/>
                    <a:pt x="1489329" y="37211"/>
                    <a:pt x="1817878" y="13970"/>
                  </a:cubicBezTo>
                  <a:close/>
                </a:path>
              </a:pathLst>
            </a:custGeom>
            <a:solidFill>
              <a:srgbClr val="EF233C"/>
            </a:solidFill>
          </p:spPr>
        </p:sp>
      </p:grpSp>
      <p:sp>
        <p:nvSpPr>
          <p:cNvPr name="Freeform 6" id="6"/>
          <p:cNvSpPr/>
          <p:nvPr/>
        </p:nvSpPr>
        <p:spPr>
          <a:xfrm flipH="false" flipV="false" rot="0">
            <a:off x="1561293" y="2492361"/>
            <a:ext cx="1012125" cy="1050319"/>
          </a:xfrm>
          <a:custGeom>
            <a:avLst/>
            <a:gdLst/>
            <a:ahLst/>
            <a:cxnLst/>
            <a:rect r="r" b="b" t="t" l="l"/>
            <a:pathLst>
              <a:path h="1050319" w="1012125">
                <a:moveTo>
                  <a:pt x="0" y="0"/>
                </a:moveTo>
                <a:lnTo>
                  <a:pt x="1012125" y="0"/>
                </a:lnTo>
                <a:lnTo>
                  <a:pt x="1012125" y="1050318"/>
                </a:lnTo>
                <a:lnTo>
                  <a:pt x="0" y="10503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749593" y="-869397"/>
            <a:ext cx="2077311" cy="2471202"/>
            <a:chOff x="0" y="0"/>
            <a:chExt cx="2769748" cy="3294936"/>
          </a:xfrm>
        </p:grpSpPr>
        <p:sp>
          <p:nvSpPr>
            <p:cNvPr name="Freeform 8" id="8"/>
            <p:cNvSpPr/>
            <p:nvPr/>
          </p:nvSpPr>
          <p:spPr>
            <a:xfrm flipH="false" flipV="false" rot="0">
              <a:off x="-145669" y="-11430"/>
              <a:ext cx="3061208" cy="3452114"/>
            </a:xfrm>
            <a:custGeom>
              <a:avLst/>
              <a:gdLst/>
              <a:ahLst/>
              <a:cxnLst/>
              <a:rect r="r" b="b" t="t" l="l"/>
              <a:pathLst>
                <a:path h="3452114" w="3061208">
                  <a:moveTo>
                    <a:pt x="1817878" y="13970"/>
                  </a:moveTo>
                  <a:cubicBezTo>
                    <a:pt x="2014982" y="0"/>
                    <a:pt x="2218309" y="42799"/>
                    <a:pt x="2402332" y="149098"/>
                  </a:cubicBezTo>
                  <a:cubicBezTo>
                    <a:pt x="2893060" y="432435"/>
                    <a:pt x="3061208" y="1059942"/>
                    <a:pt x="2777871" y="1550670"/>
                  </a:cubicBezTo>
                  <a:lnTo>
                    <a:pt x="2060448" y="2793238"/>
                  </a:lnTo>
                  <a:cubicBezTo>
                    <a:pt x="1777111" y="3283966"/>
                    <a:pt x="1149604" y="3452114"/>
                    <a:pt x="658876" y="3168777"/>
                  </a:cubicBezTo>
                  <a:cubicBezTo>
                    <a:pt x="168148" y="2885440"/>
                    <a:pt x="0" y="2257933"/>
                    <a:pt x="283337" y="1767205"/>
                  </a:cubicBezTo>
                  <a:lnTo>
                    <a:pt x="1000760" y="524637"/>
                  </a:lnTo>
                  <a:cubicBezTo>
                    <a:pt x="1177798" y="217932"/>
                    <a:pt x="1489329" y="37211"/>
                    <a:pt x="1817878" y="13970"/>
                  </a:cubicBezTo>
                  <a:close/>
                </a:path>
              </a:pathLst>
            </a:custGeom>
            <a:solidFill>
              <a:srgbClr val="EF233C"/>
            </a:solidFill>
          </p:spPr>
        </p:sp>
      </p:grpSp>
      <p:sp>
        <p:nvSpPr>
          <p:cNvPr name="Freeform 9" id="9"/>
          <p:cNvSpPr/>
          <p:nvPr/>
        </p:nvSpPr>
        <p:spPr>
          <a:xfrm flipH="false" flipV="false" rot="0">
            <a:off x="8848399" y="4939394"/>
            <a:ext cx="9284765" cy="5033728"/>
          </a:xfrm>
          <a:custGeom>
            <a:avLst/>
            <a:gdLst/>
            <a:ahLst/>
            <a:cxnLst/>
            <a:rect r="r" b="b" t="t" l="l"/>
            <a:pathLst>
              <a:path h="5033728" w="9284765">
                <a:moveTo>
                  <a:pt x="0" y="0"/>
                </a:moveTo>
                <a:lnTo>
                  <a:pt x="9284765" y="0"/>
                </a:lnTo>
                <a:lnTo>
                  <a:pt x="9284765" y="5033728"/>
                </a:lnTo>
                <a:lnTo>
                  <a:pt x="0" y="5033728"/>
                </a:lnTo>
                <a:lnTo>
                  <a:pt x="0" y="0"/>
                </a:lnTo>
                <a:close/>
              </a:path>
            </a:pathLst>
          </a:custGeom>
          <a:blipFill>
            <a:blip r:embed="rId4"/>
            <a:stretch>
              <a:fillRect l="0" t="-431" r="-4999" b="-431"/>
            </a:stretch>
          </a:blipFill>
        </p:spPr>
      </p:sp>
      <p:sp>
        <p:nvSpPr>
          <p:cNvPr name="Freeform 10" id="10"/>
          <p:cNvSpPr/>
          <p:nvPr/>
        </p:nvSpPr>
        <p:spPr>
          <a:xfrm flipH="false" flipV="false" rot="0">
            <a:off x="-237694" y="1055136"/>
            <a:ext cx="9086093" cy="4975086"/>
          </a:xfrm>
          <a:custGeom>
            <a:avLst/>
            <a:gdLst/>
            <a:ahLst/>
            <a:cxnLst/>
            <a:rect r="r" b="b" t="t" l="l"/>
            <a:pathLst>
              <a:path h="4975086" w="9086093">
                <a:moveTo>
                  <a:pt x="0" y="0"/>
                </a:moveTo>
                <a:lnTo>
                  <a:pt x="9086093" y="0"/>
                </a:lnTo>
                <a:lnTo>
                  <a:pt x="9086093" y="4975087"/>
                </a:lnTo>
                <a:lnTo>
                  <a:pt x="0" y="4975087"/>
                </a:lnTo>
                <a:lnTo>
                  <a:pt x="0" y="0"/>
                </a:lnTo>
                <a:close/>
              </a:path>
            </a:pathLst>
          </a:custGeom>
          <a:blipFill>
            <a:blip r:embed="rId5"/>
            <a:stretch>
              <a:fillRect l="0" t="0" r="0" b="-10858"/>
            </a:stretch>
          </a:blipFill>
        </p:spPr>
      </p:sp>
      <p:sp>
        <p:nvSpPr>
          <p:cNvPr name="TextBox 11" id="11"/>
          <p:cNvSpPr txBox="true"/>
          <p:nvPr/>
        </p:nvSpPr>
        <p:spPr>
          <a:xfrm rot="0">
            <a:off x="7892777" y="66675"/>
            <a:ext cx="1409714" cy="962025"/>
          </a:xfrm>
          <a:prstGeom prst="rect">
            <a:avLst/>
          </a:prstGeom>
        </p:spPr>
        <p:txBody>
          <a:bodyPr anchor="t" rtlCol="false" tIns="0" lIns="0" bIns="0" rIns="0">
            <a:spAutoFit/>
          </a:bodyPr>
          <a:lstStyle/>
          <a:p>
            <a:pPr algn="l">
              <a:lnSpc>
                <a:spcPts val="6719"/>
              </a:lnSpc>
            </a:pPr>
            <a:r>
              <a:rPr lang="en-US" sz="5599" b="true">
                <a:solidFill>
                  <a:srgbClr val="EF233C"/>
                </a:solidFill>
                <a:latin typeface="Futura Ultra-Bold"/>
                <a:ea typeface="Futura Ultra-Bold"/>
                <a:cs typeface="Futura Ultra-Bold"/>
                <a:sym typeface="Futura Ultra-Bold"/>
              </a:rPr>
              <a:t>KPI</a:t>
            </a:r>
          </a:p>
        </p:txBody>
      </p:sp>
      <p:sp>
        <p:nvSpPr>
          <p:cNvPr name="TextBox 12" id="12"/>
          <p:cNvSpPr txBox="true"/>
          <p:nvPr/>
        </p:nvSpPr>
        <p:spPr>
          <a:xfrm rot="0">
            <a:off x="9329004" y="2106423"/>
            <a:ext cx="7930296" cy="1895475"/>
          </a:xfrm>
          <a:prstGeom prst="rect">
            <a:avLst/>
          </a:prstGeom>
        </p:spPr>
        <p:txBody>
          <a:bodyPr anchor="t" rtlCol="false" tIns="0" lIns="0" bIns="0" rIns="0">
            <a:spAutoFit/>
          </a:bodyPr>
          <a:lstStyle/>
          <a:p>
            <a:pPr algn="just" marL="647700" indent="-323850" lvl="1">
              <a:lnSpc>
                <a:spcPts val="3600"/>
              </a:lnSpc>
              <a:buFont typeface="Arial"/>
              <a:buChar char="•"/>
            </a:pPr>
            <a:r>
              <a:rPr lang="en-US" sz="3000">
                <a:solidFill>
                  <a:srgbClr val="000000"/>
                </a:solidFill>
                <a:latin typeface="Futura"/>
                <a:ea typeface="Futura"/>
                <a:cs typeface="Futura"/>
                <a:sym typeface="Futura"/>
              </a:rPr>
              <a:t>Cu</a:t>
            </a:r>
            <a:r>
              <a:rPr lang="en-US" sz="3000">
                <a:solidFill>
                  <a:srgbClr val="000000"/>
                </a:solidFill>
                <a:latin typeface="Futura"/>
                <a:ea typeface="Futura"/>
                <a:cs typeface="Futura"/>
                <a:sym typeface="Futura"/>
              </a:rPr>
              <a:t>stomers who consume Coca-Cola more frequently tend to report higher satisfaction levels, indicating a loyal and engaged customer base.</a:t>
            </a:r>
          </a:p>
        </p:txBody>
      </p:sp>
      <p:sp>
        <p:nvSpPr>
          <p:cNvPr name="TextBox 13" id="13"/>
          <p:cNvSpPr txBox="true"/>
          <p:nvPr/>
        </p:nvSpPr>
        <p:spPr>
          <a:xfrm rot="0">
            <a:off x="289062" y="6479687"/>
            <a:ext cx="8035539" cy="2637173"/>
          </a:xfrm>
          <a:prstGeom prst="rect">
            <a:avLst/>
          </a:prstGeom>
        </p:spPr>
        <p:txBody>
          <a:bodyPr anchor="t" rtlCol="false" tIns="0" lIns="0" bIns="0" rIns="0">
            <a:spAutoFit/>
          </a:bodyPr>
          <a:lstStyle/>
          <a:p>
            <a:pPr algn="just" marL="725609" indent="-362805" lvl="1">
              <a:lnSpc>
                <a:spcPts val="4033"/>
              </a:lnSpc>
              <a:buFont typeface="Arial"/>
              <a:buChar char="•"/>
            </a:pPr>
            <a:r>
              <a:rPr lang="en-US" sz="3360">
                <a:solidFill>
                  <a:srgbClr val="000000"/>
                </a:solidFill>
                <a:latin typeface="Futura"/>
                <a:ea typeface="Futura"/>
                <a:cs typeface="Futura"/>
                <a:sym typeface="Futura"/>
              </a:rPr>
              <a:t>Desp</a:t>
            </a:r>
            <a:r>
              <a:rPr lang="en-US" sz="3360">
                <a:solidFill>
                  <a:srgbClr val="000000"/>
                </a:solidFill>
                <a:latin typeface="Futura"/>
                <a:ea typeface="Futura"/>
                <a:cs typeface="Futura"/>
                <a:sym typeface="Futura"/>
              </a:rPr>
              <a:t>ite the presence of other variants (e.g., Coca-Cola Zero, Fanta), Coca-Cola Classic remains the dominant choice, reflecting consumer attachment to the original flavor.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800000">
            <a:off x="9472987" y="6713420"/>
            <a:ext cx="2482427" cy="1017849"/>
            <a:chOff x="0" y="0"/>
            <a:chExt cx="3445872" cy="1412882"/>
          </a:xfrm>
        </p:grpSpPr>
        <p:sp>
          <p:nvSpPr>
            <p:cNvPr name="Freeform 3" id="3"/>
            <p:cNvSpPr/>
            <p:nvPr/>
          </p:nvSpPr>
          <p:spPr>
            <a:xfrm flipH="false" flipV="false" rot="0">
              <a:off x="0" y="0"/>
              <a:ext cx="3445891" cy="1413002"/>
            </a:xfrm>
            <a:custGeom>
              <a:avLst/>
              <a:gdLst/>
              <a:ahLst/>
              <a:cxnLst/>
              <a:rect r="r" b="b" t="t" l="l"/>
              <a:pathLst>
                <a:path h="1413002" w="3445891">
                  <a:moveTo>
                    <a:pt x="0" y="706501"/>
                  </a:moveTo>
                  <a:cubicBezTo>
                    <a:pt x="0" y="316230"/>
                    <a:pt x="316230" y="0"/>
                    <a:pt x="706501" y="0"/>
                  </a:cubicBezTo>
                  <a:lnTo>
                    <a:pt x="2739390" y="0"/>
                  </a:lnTo>
                  <a:cubicBezTo>
                    <a:pt x="3129534" y="0"/>
                    <a:pt x="3445891" y="316230"/>
                    <a:pt x="3445891" y="706501"/>
                  </a:cubicBezTo>
                  <a:cubicBezTo>
                    <a:pt x="3445891" y="1096772"/>
                    <a:pt x="3129661" y="1413002"/>
                    <a:pt x="2739390" y="1413002"/>
                  </a:cubicBezTo>
                  <a:lnTo>
                    <a:pt x="706501" y="1413002"/>
                  </a:lnTo>
                  <a:cubicBezTo>
                    <a:pt x="316230" y="1412875"/>
                    <a:pt x="0" y="1096645"/>
                    <a:pt x="0" y="706501"/>
                  </a:cubicBezTo>
                  <a:close/>
                </a:path>
              </a:pathLst>
            </a:custGeom>
            <a:solidFill>
              <a:srgbClr val="EF233C"/>
            </a:solidFill>
          </p:spPr>
        </p:sp>
      </p:grpSp>
      <p:grpSp>
        <p:nvGrpSpPr>
          <p:cNvPr name="Group 4" id="4"/>
          <p:cNvGrpSpPr/>
          <p:nvPr/>
        </p:nvGrpSpPr>
        <p:grpSpPr>
          <a:xfrm rot="0">
            <a:off x="-202589" y="1"/>
            <a:ext cx="5312631" cy="3640311"/>
            <a:chOff x="0" y="0"/>
            <a:chExt cx="6981692" cy="4783983"/>
          </a:xfrm>
        </p:grpSpPr>
        <p:sp>
          <p:nvSpPr>
            <p:cNvPr name="Freeform 5" id="5"/>
            <p:cNvSpPr/>
            <p:nvPr/>
          </p:nvSpPr>
          <p:spPr>
            <a:xfrm flipH="false" flipV="false" rot="0">
              <a:off x="0" y="0"/>
              <a:ext cx="7038540" cy="4829428"/>
            </a:xfrm>
            <a:custGeom>
              <a:avLst/>
              <a:gdLst/>
              <a:ahLst/>
              <a:cxnLst/>
              <a:rect r="r" b="b" t="t" l="l"/>
              <a:pathLst>
                <a:path h="4829428" w="7038540">
                  <a:moveTo>
                    <a:pt x="0" y="0"/>
                  </a:moveTo>
                  <a:lnTo>
                    <a:pt x="6965521" y="0"/>
                  </a:lnTo>
                  <a:lnTo>
                    <a:pt x="6965990" y="2990"/>
                  </a:lnTo>
                  <a:cubicBezTo>
                    <a:pt x="7038540" y="861627"/>
                    <a:pt x="6788594" y="1747063"/>
                    <a:pt x="6134858" y="2548672"/>
                  </a:cubicBezTo>
                  <a:cubicBezTo>
                    <a:pt x="4936107" y="4018234"/>
                    <a:pt x="2736493" y="4829428"/>
                    <a:pt x="497459" y="4782526"/>
                  </a:cubicBezTo>
                  <a:lnTo>
                    <a:pt x="0" y="4756171"/>
                  </a:lnTo>
                  <a:close/>
                </a:path>
              </a:pathLst>
            </a:custGeom>
            <a:solidFill>
              <a:srgbClr val="EF233C"/>
            </a:solidFill>
          </p:spPr>
        </p:sp>
      </p:grpSp>
      <p:sp>
        <p:nvSpPr>
          <p:cNvPr name="Freeform 6" id="6"/>
          <p:cNvSpPr/>
          <p:nvPr/>
        </p:nvSpPr>
        <p:spPr>
          <a:xfrm flipH="false" flipV="false" rot="0">
            <a:off x="6665614" y="1932588"/>
            <a:ext cx="11622386" cy="7342275"/>
          </a:xfrm>
          <a:custGeom>
            <a:avLst/>
            <a:gdLst/>
            <a:ahLst/>
            <a:cxnLst/>
            <a:rect r="r" b="b" t="t" l="l"/>
            <a:pathLst>
              <a:path h="7342275" w="11622386">
                <a:moveTo>
                  <a:pt x="0" y="0"/>
                </a:moveTo>
                <a:lnTo>
                  <a:pt x="11622386" y="0"/>
                </a:lnTo>
                <a:lnTo>
                  <a:pt x="11622386" y="7342275"/>
                </a:lnTo>
                <a:lnTo>
                  <a:pt x="0" y="7342275"/>
                </a:lnTo>
                <a:lnTo>
                  <a:pt x="0" y="0"/>
                </a:lnTo>
                <a:close/>
              </a:path>
            </a:pathLst>
          </a:custGeom>
          <a:blipFill>
            <a:blip r:embed="rId2"/>
            <a:stretch>
              <a:fillRect l="-1556" t="0" r="-4944" b="-6024"/>
            </a:stretch>
          </a:blipFill>
        </p:spPr>
      </p:sp>
      <p:grpSp>
        <p:nvGrpSpPr>
          <p:cNvPr name="Group 7" id="7"/>
          <p:cNvGrpSpPr/>
          <p:nvPr/>
        </p:nvGrpSpPr>
        <p:grpSpPr>
          <a:xfrm rot="10213241">
            <a:off x="14508547" y="8654357"/>
            <a:ext cx="4654200" cy="3386136"/>
            <a:chOff x="0" y="0"/>
            <a:chExt cx="6981692" cy="5079490"/>
          </a:xfrm>
        </p:grpSpPr>
        <p:sp>
          <p:nvSpPr>
            <p:cNvPr name="Freeform 8" id="8"/>
            <p:cNvSpPr/>
            <p:nvPr/>
          </p:nvSpPr>
          <p:spPr>
            <a:xfrm flipH="false" flipV="false" rot="0">
              <a:off x="0" y="0"/>
              <a:ext cx="7038540" cy="5124936"/>
            </a:xfrm>
            <a:custGeom>
              <a:avLst/>
              <a:gdLst/>
              <a:ahLst/>
              <a:cxnLst/>
              <a:rect r="r" b="b" t="t" l="l"/>
              <a:pathLst>
                <a:path h="5124936" w="7038540">
                  <a:moveTo>
                    <a:pt x="0" y="0"/>
                  </a:moveTo>
                  <a:lnTo>
                    <a:pt x="6965521" y="0"/>
                  </a:lnTo>
                  <a:lnTo>
                    <a:pt x="6965990" y="3175"/>
                  </a:lnTo>
                  <a:cubicBezTo>
                    <a:pt x="7038540" y="914850"/>
                    <a:pt x="6788594" y="1854979"/>
                    <a:pt x="6134858" y="2706104"/>
                  </a:cubicBezTo>
                  <a:cubicBezTo>
                    <a:pt x="4936107" y="4266441"/>
                    <a:pt x="2736493" y="5124936"/>
                    <a:pt x="497459" y="5077943"/>
                  </a:cubicBezTo>
                  <a:lnTo>
                    <a:pt x="0" y="5049960"/>
                  </a:lnTo>
                  <a:close/>
                </a:path>
              </a:pathLst>
            </a:custGeom>
            <a:solidFill>
              <a:srgbClr val="EF233C"/>
            </a:solidFill>
          </p:spPr>
        </p:sp>
      </p:grpSp>
      <p:sp>
        <p:nvSpPr>
          <p:cNvPr name="Freeform 9" id="9"/>
          <p:cNvSpPr/>
          <p:nvPr/>
        </p:nvSpPr>
        <p:spPr>
          <a:xfrm flipH="false" flipV="false" rot="0">
            <a:off x="60676" y="-180079"/>
            <a:ext cx="3642294" cy="3642294"/>
          </a:xfrm>
          <a:custGeom>
            <a:avLst/>
            <a:gdLst/>
            <a:ahLst/>
            <a:cxnLst/>
            <a:rect r="r" b="b" t="t" l="l"/>
            <a:pathLst>
              <a:path h="3642294" w="3642294">
                <a:moveTo>
                  <a:pt x="0" y="0"/>
                </a:moveTo>
                <a:lnTo>
                  <a:pt x="3642294" y="0"/>
                </a:lnTo>
                <a:lnTo>
                  <a:pt x="3642294" y="3642294"/>
                </a:lnTo>
                <a:lnTo>
                  <a:pt x="0" y="36422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6124538" y="342900"/>
            <a:ext cx="6577707" cy="685800"/>
          </a:xfrm>
          <a:prstGeom prst="rect">
            <a:avLst/>
          </a:prstGeom>
        </p:spPr>
        <p:txBody>
          <a:bodyPr anchor="t" rtlCol="false" tIns="0" lIns="0" bIns="0" rIns="0">
            <a:spAutoFit/>
          </a:bodyPr>
          <a:lstStyle/>
          <a:p>
            <a:pPr algn="l">
              <a:lnSpc>
                <a:spcPts val="4799"/>
              </a:lnSpc>
            </a:pPr>
            <a:r>
              <a:rPr lang="en-US" sz="3999" b="true">
                <a:solidFill>
                  <a:srgbClr val="EF233C"/>
                </a:solidFill>
                <a:latin typeface="Futura Ultra-Bold"/>
                <a:ea typeface="Futura Ultra-Bold"/>
                <a:cs typeface="Futura Ultra-Bold"/>
                <a:sym typeface="Futura Ultra-Bold"/>
              </a:rPr>
              <a:t>Competitive Analysis</a:t>
            </a:r>
          </a:p>
        </p:txBody>
      </p:sp>
      <p:sp>
        <p:nvSpPr>
          <p:cNvPr name="TextBox 11" id="11"/>
          <p:cNvSpPr txBox="true"/>
          <p:nvPr/>
        </p:nvSpPr>
        <p:spPr>
          <a:xfrm rot="0">
            <a:off x="230924" y="3830813"/>
            <a:ext cx="6243942" cy="2859406"/>
          </a:xfrm>
          <a:prstGeom prst="rect">
            <a:avLst/>
          </a:prstGeom>
        </p:spPr>
        <p:txBody>
          <a:bodyPr anchor="t" rtlCol="false" tIns="0" lIns="0" bIns="0" rIns="0">
            <a:spAutoFit/>
          </a:bodyPr>
          <a:lstStyle/>
          <a:p>
            <a:pPr algn="just">
              <a:lnSpc>
                <a:spcPts val="3779"/>
              </a:lnSpc>
            </a:pPr>
            <a:r>
              <a:rPr lang="en-US" sz="2099">
                <a:solidFill>
                  <a:srgbClr val="000000"/>
                </a:solidFill>
                <a:latin typeface="Futura"/>
                <a:ea typeface="Futura"/>
                <a:cs typeface="Futura"/>
                <a:sym typeface="Futura"/>
              </a:rPr>
              <a:t>Among those who choose other beverages instead of Coca-Cola, the most popular alternatives were non-carbonated beverages and Mojito-style drinks.</a:t>
            </a:r>
          </a:p>
          <a:p>
            <a:pPr algn="just">
              <a:lnSpc>
                <a:spcPts val="3779"/>
              </a:lnSpc>
            </a:pPr>
            <a:r>
              <a:rPr lang="en-US" sz="2099">
                <a:solidFill>
                  <a:srgbClr val="000000"/>
                </a:solidFill>
                <a:latin typeface="Futura"/>
                <a:ea typeface="Futura"/>
                <a:cs typeface="Futura"/>
                <a:sym typeface="Futura"/>
              </a:rPr>
              <a:t>Competitors are capturing consumer interest by focusing on product innovation and health-oriented choices.</a:t>
            </a:r>
          </a:p>
        </p:txBody>
      </p:sp>
      <p:sp>
        <p:nvSpPr>
          <p:cNvPr name="TextBox 12" id="12"/>
          <p:cNvSpPr txBox="true"/>
          <p:nvPr/>
        </p:nvSpPr>
        <p:spPr>
          <a:xfrm rot="0">
            <a:off x="230924" y="7204763"/>
            <a:ext cx="6434691" cy="2383156"/>
          </a:xfrm>
          <a:prstGeom prst="rect">
            <a:avLst/>
          </a:prstGeom>
        </p:spPr>
        <p:txBody>
          <a:bodyPr anchor="t" rtlCol="false" tIns="0" lIns="0" bIns="0" rIns="0">
            <a:spAutoFit/>
          </a:bodyPr>
          <a:lstStyle/>
          <a:p>
            <a:pPr algn="just">
              <a:lnSpc>
                <a:spcPts val="3779"/>
              </a:lnSpc>
            </a:pPr>
            <a:r>
              <a:rPr lang="en-US" sz="2099">
                <a:solidFill>
                  <a:srgbClr val="000000"/>
                </a:solidFill>
                <a:latin typeface="Futura"/>
                <a:ea typeface="Futura"/>
                <a:cs typeface="Futura"/>
                <a:sym typeface="Futura"/>
              </a:rPr>
              <a:t>Promoting Coca-Cola Zero or low-sugar variants more actively </a:t>
            </a:r>
            <a:r>
              <a:rPr lang="en-US" sz="2099">
                <a:solidFill>
                  <a:srgbClr val="000000"/>
                </a:solidFill>
                <a:latin typeface="Futura"/>
                <a:ea typeface="Futura"/>
                <a:cs typeface="Futura"/>
                <a:sym typeface="Futura"/>
              </a:rPr>
              <a:t>to appeal to the growing health-conscious segment. This can be reinforced with messaging around well-being and wellness to align with the rising consumer demand for healthier products</a:t>
            </a:r>
          </a:p>
        </p:txBody>
      </p:sp>
      <p:sp>
        <p:nvSpPr>
          <p:cNvPr name="TextBox 13" id="13"/>
          <p:cNvSpPr txBox="true"/>
          <p:nvPr/>
        </p:nvSpPr>
        <p:spPr>
          <a:xfrm rot="0">
            <a:off x="230924" y="6780803"/>
            <a:ext cx="2860238" cy="438150"/>
          </a:xfrm>
          <a:prstGeom prst="rect">
            <a:avLst/>
          </a:prstGeom>
        </p:spPr>
        <p:txBody>
          <a:bodyPr anchor="t" rtlCol="false" tIns="0" lIns="0" bIns="0" rIns="0">
            <a:spAutoFit/>
          </a:bodyPr>
          <a:lstStyle/>
          <a:p>
            <a:pPr algn="ctr">
              <a:lnSpc>
                <a:spcPts val="3000"/>
              </a:lnSpc>
              <a:spcBef>
                <a:spcPct val="0"/>
              </a:spcBef>
            </a:pPr>
            <a:r>
              <a:rPr lang="en-US" b="true" sz="2500">
                <a:solidFill>
                  <a:srgbClr val="EF233C"/>
                </a:solidFill>
                <a:latin typeface="Futura Ultra-Bold"/>
                <a:ea typeface="Futura Ultra-Bold"/>
                <a:cs typeface="Futura Ultra-Bold"/>
                <a:sym typeface="Futura Ultra-Bold"/>
              </a:rPr>
              <a:t>R</a:t>
            </a:r>
            <a:r>
              <a:rPr lang="en-US" b="true" sz="2500">
                <a:solidFill>
                  <a:srgbClr val="EF233C"/>
                </a:solidFill>
                <a:latin typeface="Futura Ultra-Bold"/>
                <a:ea typeface="Futura Ultra-Bold"/>
                <a:cs typeface="Futura Ultra-Bold"/>
                <a:sym typeface="Futura Ultra-Bold"/>
              </a:rPr>
              <a:t>ecommendation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883809" y="-2060025"/>
            <a:ext cx="5934996" cy="4406726"/>
            <a:chOff x="0" y="0"/>
            <a:chExt cx="5439617" cy="4038908"/>
          </a:xfrm>
        </p:grpSpPr>
        <p:sp>
          <p:nvSpPr>
            <p:cNvPr name="Freeform 3" id="3"/>
            <p:cNvSpPr/>
            <p:nvPr/>
          </p:nvSpPr>
          <p:spPr>
            <a:xfrm flipH="false" flipV="false" rot="0">
              <a:off x="-239903" y="-14986"/>
              <a:ext cx="5919274" cy="4293616"/>
            </a:xfrm>
            <a:custGeom>
              <a:avLst/>
              <a:gdLst/>
              <a:ahLst/>
              <a:cxnLst/>
              <a:rect r="r" b="b" t="t" l="l"/>
              <a:pathLst>
                <a:path h="4293616" w="5919274">
                  <a:moveTo>
                    <a:pt x="3300887" y="15494"/>
                  </a:moveTo>
                  <a:cubicBezTo>
                    <a:pt x="3694810" y="22606"/>
                    <a:pt x="4091855" y="95758"/>
                    <a:pt x="4457116" y="241554"/>
                  </a:cubicBezTo>
                  <a:cubicBezTo>
                    <a:pt x="5626022" y="708025"/>
                    <a:pt x="5919274" y="1741170"/>
                    <a:pt x="5351526" y="2549017"/>
                  </a:cubicBezTo>
                  <a:cubicBezTo>
                    <a:pt x="5167794" y="2768981"/>
                    <a:pt x="4984061" y="2988945"/>
                    <a:pt x="4800328" y="3208909"/>
                  </a:cubicBezTo>
                  <a:cubicBezTo>
                    <a:pt x="4125479" y="4016883"/>
                    <a:pt x="2630814" y="4293616"/>
                    <a:pt x="1462092" y="3827145"/>
                  </a:cubicBezTo>
                  <a:cubicBezTo>
                    <a:pt x="293369" y="3360801"/>
                    <a:pt x="0" y="2327783"/>
                    <a:pt x="567682" y="1519809"/>
                  </a:cubicBezTo>
                  <a:lnTo>
                    <a:pt x="1118879" y="859917"/>
                  </a:lnTo>
                  <a:cubicBezTo>
                    <a:pt x="1582804" y="304419"/>
                    <a:pt x="2434221" y="0"/>
                    <a:pt x="3300887" y="15494"/>
                  </a:cubicBezTo>
                  <a:close/>
                </a:path>
              </a:pathLst>
            </a:custGeom>
            <a:solidFill>
              <a:srgbClr val="EF233C"/>
            </a:solidFill>
          </p:spPr>
        </p:sp>
      </p:grpSp>
      <p:grpSp>
        <p:nvGrpSpPr>
          <p:cNvPr name="Group 4" id="4"/>
          <p:cNvGrpSpPr/>
          <p:nvPr/>
        </p:nvGrpSpPr>
        <p:grpSpPr>
          <a:xfrm rot="0">
            <a:off x="13601570" y="7979119"/>
            <a:ext cx="5551866" cy="3551340"/>
            <a:chOff x="0" y="0"/>
            <a:chExt cx="5129102" cy="3280913"/>
          </a:xfrm>
        </p:grpSpPr>
        <p:sp>
          <p:nvSpPr>
            <p:cNvPr name="Freeform 5" id="5"/>
            <p:cNvSpPr/>
            <p:nvPr/>
          </p:nvSpPr>
          <p:spPr>
            <a:xfrm flipH="false" flipV="false" rot="0">
              <a:off x="-239903" y="-14986"/>
              <a:ext cx="5608759" cy="3535620"/>
            </a:xfrm>
            <a:custGeom>
              <a:avLst/>
              <a:gdLst/>
              <a:ahLst/>
              <a:cxnLst/>
              <a:rect r="r" b="b" t="t" l="l"/>
              <a:pathLst>
                <a:path h="3535620" w="5608759">
                  <a:moveTo>
                    <a:pt x="3126154" y="15399"/>
                  </a:moveTo>
                  <a:cubicBezTo>
                    <a:pt x="3497590" y="21176"/>
                    <a:pt x="3871971" y="80599"/>
                    <a:pt x="4216381" y="199033"/>
                  </a:cubicBezTo>
                  <a:cubicBezTo>
                    <a:pt x="5318561" y="577960"/>
                    <a:pt x="5608759" y="1417211"/>
                    <a:pt x="5059734" y="2073447"/>
                  </a:cubicBezTo>
                  <a:cubicBezTo>
                    <a:pt x="4886490" y="2252129"/>
                    <a:pt x="4713245" y="2430812"/>
                    <a:pt x="4540001" y="2609495"/>
                  </a:cubicBezTo>
                  <a:cubicBezTo>
                    <a:pt x="3903675" y="3265833"/>
                    <a:pt x="2494332" y="3535620"/>
                    <a:pt x="1392324" y="3111704"/>
                  </a:cubicBezTo>
                  <a:cubicBezTo>
                    <a:pt x="290317" y="2732881"/>
                    <a:pt x="0" y="1893733"/>
                    <a:pt x="548971" y="1237394"/>
                  </a:cubicBezTo>
                  <a:lnTo>
                    <a:pt x="1068704" y="701346"/>
                  </a:lnTo>
                  <a:cubicBezTo>
                    <a:pt x="1506146" y="250100"/>
                    <a:pt x="2308960" y="0"/>
                    <a:pt x="3126154" y="15399"/>
                  </a:cubicBezTo>
                  <a:close/>
                </a:path>
              </a:pathLst>
            </a:custGeom>
            <a:solidFill>
              <a:srgbClr val="EF233C"/>
            </a:solidFill>
          </p:spPr>
        </p:sp>
      </p:grpSp>
      <p:sp>
        <p:nvSpPr>
          <p:cNvPr name="Freeform 6" id="6"/>
          <p:cNvSpPr/>
          <p:nvPr/>
        </p:nvSpPr>
        <p:spPr>
          <a:xfrm flipH="false" flipV="false" rot="0">
            <a:off x="8522175" y="737724"/>
            <a:ext cx="9638792" cy="5633549"/>
          </a:xfrm>
          <a:custGeom>
            <a:avLst/>
            <a:gdLst/>
            <a:ahLst/>
            <a:cxnLst/>
            <a:rect r="r" b="b" t="t" l="l"/>
            <a:pathLst>
              <a:path h="5633549" w="9638792">
                <a:moveTo>
                  <a:pt x="0" y="0"/>
                </a:moveTo>
                <a:lnTo>
                  <a:pt x="9638792" y="0"/>
                </a:lnTo>
                <a:lnTo>
                  <a:pt x="9638792" y="5633549"/>
                </a:lnTo>
                <a:lnTo>
                  <a:pt x="0" y="5633549"/>
                </a:lnTo>
                <a:lnTo>
                  <a:pt x="0" y="0"/>
                </a:lnTo>
                <a:close/>
              </a:path>
            </a:pathLst>
          </a:custGeom>
          <a:blipFill>
            <a:blip r:embed="rId2"/>
            <a:stretch>
              <a:fillRect l="0" t="-3995" r="-18335" b="-19858"/>
            </a:stretch>
          </a:blipFill>
        </p:spPr>
      </p:sp>
      <p:sp>
        <p:nvSpPr>
          <p:cNvPr name="Freeform 7" id="7"/>
          <p:cNvSpPr/>
          <p:nvPr/>
        </p:nvSpPr>
        <p:spPr>
          <a:xfrm flipH="false" flipV="false" rot="0">
            <a:off x="312721" y="5631625"/>
            <a:ext cx="7926912" cy="4115134"/>
          </a:xfrm>
          <a:custGeom>
            <a:avLst/>
            <a:gdLst/>
            <a:ahLst/>
            <a:cxnLst/>
            <a:rect r="r" b="b" t="t" l="l"/>
            <a:pathLst>
              <a:path h="4115134" w="7926912">
                <a:moveTo>
                  <a:pt x="0" y="0"/>
                </a:moveTo>
                <a:lnTo>
                  <a:pt x="7926912" y="0"/>
                </a:lnTo>
                <a:lnTo>
                  <a:pt x="7926912" y="4115134"/>
                </a:lnTo>
                <a:lnTo>
                  <a:pt x="0" y="4115134"/>
                </a:lnTo>
                <a:lnTo>
                  <a:pt x="0" y="0"/>
                </a:lnTo>
                <a:close/>
              </a:path>
            </a:pathLst>
          </a:custGeom>
          <a:blipFill>
            <a:blip r:embed="rId3"/>
            <a:stretch>
              <a:fillRect l="0" t="-19048" r="-1992" b="-2432"/>
            </a:stretch>
          </a:blipFill>
        </p:spPr>
      </p:sp>
      <p:sp>
        <p:nvSpPr>
          <p:cNvPr name="Freeform 8" id="8"/>
          <p:cNvSpPr/>
          <p:nvPr/>
        </p:nvSpPr>
        <p:spPr>
          <a:xfrm flipH="false" flipV="false" rot="488336">
            <a:off x="17396146" y="8013611"/>
            <a:ext cx="627976" cy="1977877"/>
          </a:xfrm>
          <a:custGeom>
            <a:avLst/>
            <a:gdLst/>
            <a:ahLst/>
            <a:cxnLst/>
            <a:rect r="r" b="b" t="t" l="l"/>
            <a:pathLst>
              <a:path h="1977877" w="627976">
                <a:moveTo>
                  <a:pt x="0" y="0"/>
                </a:moveTo>
                <a:lnTo>
                  <a:pt x="627976" y="0"/>
                </a:lnTo>
                <a:lnTo>
                  <a:pt x="627976" y="1977877"/>
                </a:lnTo>
                <a:lnTo>
                  <a:pt x="0" y="1977877"/>
                </a:lnTo>
                <a:lnTo>
                  <a:pt x="0" y="0"/>
                </a:lnTo>
                <a:close/>
              </a:path>
            </a:pathLst>
          </a:custGeom>
          <a:blipFill>
            <a:blip r:embed="rId4"/>
            <a:stretch>
              <a:fillRect l="0" t="0" r="0" b="0"/>
            </a:stretch>
          </a:blipFill>
        </p:spPr>
      </p:sp>
      <p:sp>
        <p:nvSpPr>
          <p:cNvPr name="Freeform 9" id="9"/>
          <p:cNvSpPr/>
          <p:nvPr/>
        </p:nvSpPr>
        <p:spPr>
          <a:xfrm flipH="false" flipV="false" rot="0">
            <a:off x="14710315" y="8297358"/>
            <a:ext cx="2548985" cy="1728622"/>
          </a:xfrm>
          <a:custGeom>
            <a:avLst/>
            <a:gdLst/>
            <a:ahLst/>
            <a:cxnLst/>
            <a:rect r="r" b="b" t="t" l="l"/>
            <a:pathLst>
              <a:path h="1728622" w="2548985">
                <a:moveTo>
                  <a:pt x="0" y="0"/>
                </a:moveTo>
                <a:lnTo>
                  <a:pt x="2548985" y="0"/>
                </a:lnTo>
                <a:lnTo>
                  <a:pt x="2548985" y="1728622"/>
                </a:lnTo>
                <a:lnTo>
                  <a:pt x="0" y="17286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612453" y="1693047"/>
            <a:ext cx="7327449" cy="2722245"/>
          </a:xfrm>
          <a:prstGeom prst="rect">
            <a:avLst/>
          </a:prstGeom>
        </p:spPr>
        <p:txBody>
          <a:bodyPr anchor="t" rtlCol="false" tIns="0" lIns="0" bIns="0" rIns="0">
            <a:spAutoFit/>
          </a:bodyPr>
          <a:lstStyle/>
          <a:p>
            <a:pPr algn="just">
              <a:lnSpc>
                <a:spcPts val="4320"/>
              </a:lnSpc>
            </a:pPr>
            <a:r>
              <a:rPr lang="en-US" sz="2400">
                <a:solidFill>
                  <a:srgbClr val="000000"/>
                </a:solidFill>
                <a:latin typeface="Futura"/>
                <a:ea typeface="Futura"/>
                <a:cs typeface="Futura"/>
                <a:sym typeface="Futura"/>
              </a:rPr>
              <a:t>Coca-Cola is most commonly consumed with fast food, particularly pizza and KFC. This strong association suggests that the brand is deeply integrated into fast food dining habits, especially among younger consumers.</a:t>
            </a:r>
          </a:p>
        </p:txBody>
      </p:sp>
      <p:sp>
        <p:nvSpPr>
          <p:cNvPr name="TextBox 11" id="11"/>
          <p:cNvSpPr txBox="true"/>
          <p:nvPr/>
        </p:nvSpPr>
        <p:spPr>
          <a:xfrm rot="0">
            <a:off x="5692736" y="76664"/>
            <a:ext cx="5693095" cy="590550"/>
          </a:xfrm>
          <a:prstGeom prst="rect">
            <a:avLst/>
          </a:prstGeom>
        </p:spPr>
        <p:txBody>
          <a:bodyPr anchor="t" rtlCol="false" tIns="0" lIns="0" bIns="0" rIns="0">
            <a:spAutoFit/>
          </a:bodyPr>
          <a:lstStyle/>
          <a:p>
            <a:pPr algn="ctr">
              <a:lnSpc>
                <a:spcPts val="4199"/>
              </a:lnSpc>
            </a:pPr>
            <a:r>
              <a:rPr lang="en-US" sz="3499" b="true">
                <a:solidFill>
                  <a:srgbClr val="EF233C"/>
                </a:solidFill>
                <a:latin typeface="Futura Ultra-Bold"/>
                <a:ea typeface="Futura Ultra-Bold"/>
                <a:cs typeface="Futura Ultra-Bold"/>
                <a:sym typeface="Futura Ultra-Bold"/>
              </a:rPr>
              <a:t>Product Basket Analysis </a:t>
            </a:r>
          </a:p>
        </p:txBody>
      </p:sp>
      <p:sp>
        <p:nvSpPr>
          <p:cNvPr name="TextBox 12" id="12"/>
          <p:cNvSpPr txBox="true"/>
          <p:nvPr/>
        </p:nvSpPr>
        <p:spPr>
          <a:xfrm rot="0">
            <a:off x="8974236" y="6251284"/>
            <a:ext cx="7877071" cy="3265171"/>
          </a:xfrm>
          <a:prstGeom prst="rect">
            <a:avLst/>
          </a:prstGeom>
        </p:spPr>
        <p:txBody>
          <a:bodyPr anchor="t" rtlCol="false" tIns="0" lIns="0" bIns="0" rIns="0">
            <a:spAutoFit/>
          </a:bodyPr>
          <a:lstStyle/>
          <a:p>
            <a:pPr algn="just">
              <a:lnSpc>
                <a:spcPts val="4319"/>
              </a:lnSpc>
            </a:pPr>
            <a:r>
              <a:rPr lang="en-US" sz="2399">
                <a:solidFill>
                  <a:srgbClr val="000000"/>
                </a:solidFill>
                <a:latin typeface="Futura"/>
                <a:ea typeface="Futura"/>
                <a:cs typeface="Futura"/>
                <a:sym typeface="Futura"/>
              </a:rPr>
              <a:t>Coca-Cola can enhance sales by partnering with popular fast food chains to offer bundled meal deals that include Coca-Cola Classic. Promotions like </a:t>
            </a:r>
            <a:r>
              <a:rPr lang="en-US" sz="2399" b="true">
                <a:solidFill>
                  <a:srgbClr val="000000"/>
                </a:solidFill>
                <a:latin typeface="Futura Bold"/>
                <a:ea typeface="Futura Bold"/>
                <a:cs typeface="Futura Bold"/>
                <a:sym typeface="Futura Bold"/>
              </a:rPr>
              <a:t>“Pizza + Coca-Cola”</a:t>
            </a:r>
            <a:r>
              <a:rPr lang="en-US" sz="2399">
                <a:solidFill>
                  <a:srgbClr val="000000"/>
                </a:solidFill>
                <a:latin typeface="Futura"/>
                <a:ea typeface="Futura"/>
                <a:cs typeface="Futura"/>
                <a:sym typeface="Futura"/>
              </a:rPr>
              <a:t> </a:t>
            </a:r>
          </a:p>
          <a:p>
            <a:pPr algn="just">
              <a:lnSpc>
                <a:spcPts val="4319"/>
              </a:lnSpc>
            </a:pPr>
            <a:r>
              <a:rPr lang="en-US" sz="2399">
                <a:solidFill>
                  <a:srgbClr val="000000"/>
                </a:solidFill>
                <a:latin typeface="Futura"/>
                <a:ea typeface="Futura"/>
                <a:cs typeface="Futura"/>
                <a:sym typeface="Futura"/>
              </a:rPr>
              <a:t>or </a:t>
            </a:r>
            <a:r>
              <a:rPr lang="en-US" sz="2399" b="true">
                <a:solidFill>
                  <a:srgbClr val="000000"/>
                </a:solidFill>
                <a:latin typeface="Futura Bold"/>
                <a:ea typeface="Futura Bold"/>
                <a:cs typeface="Futura Bold"/>
                <a:sym typeface="Futura Bold"/>
              </a:rPr>
              <a:t>“Chicken Combo + Coca-Cola”</a:t>
            </a:r>
            <a:r>
              <a:rPr lang="en-US" sz="2399">
                <a:solidFill>
                  <a:srgbClr val="000000"/>
                </a:solidFill>
                <a:latin typeface="Futura"/>
                <a:ea typeface="Futura"/>
                <a:cs typeface="Futura"/>
                <a:sym typeface="Futura"/>
              </a:rPr>
              <a:t> can </a:t>
            </a:r>
          </a:p>
          <a:p>
            <a:pPr algn="just">
              <a:lnSpc>
                <a:spcPts val="4319"/>
              </a:lnSpc>
            </a:pPr>
            <a:r>
              <a:rPr lang="en-US" sz="2399">
                <a:solidFill>
                  <a:srgbClr val="000000"/>
                </a:solidFill>
                <a:latin typeface="Futura"/>
                <a:ea typeface="Futura"/>
                <a:cs typeface="Futura"/>
                <a:sym typeface="Futura"/>
              </a:rPr>
              <a:t>reinforce brand association with meals </a:t>
            </a:r>
          </a:p>
          <a:p>
            <a:pPr algn="just">
              <a:lnSpc>
                <a:spcPts val="4319"/>
              </a:lnSpc>
            </a:pPr>
            <a:r>
              <a:rPr lang="en-US" sz="2399">
                <a:solidFill>
                  <a:srgbClr val="000000"/>
                </a:solidFill>
                <a:latin typeface="Futura"/>
                <a:ea typeface="Futura"/>
                <a:cs typeface="Futura"/>
                <a:sym typeface="Futura"/>
              </a:rPr>
              <a:t>and boost purchase frequency.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35994" y="-206901"/>
            <a:ext cx="2077311" cy="2471202"/>
            <a:chOff x="0" y="0"/>
            <a:chExt cx="2769748" cy="3294936"/>
          </a:xfrm>
        </p:grpSpPr>
        <p:sp>
          <p:nvSpPr>
            <p:cNvPr name="Freeform 3" id="3"/>
            <p:cNvSpPr/>
            <p:nvPr/>
          </p:nvSpPr>
          <p:spPr>
            <a:xfrm flipH="false" flipV="false" rot="0">
              <a:off x="-145669" y="-11430"/>
              <a:ext cx="3061208" cy="3452114"/>
            </a:xfrm>
            <a:custGeom>
              <a:avLst/>
              <a:gdLst/>
              <a:ahLst/>
              <a:cxnLst/>
              <a:rect r="r" b="b" t="t" l="l"/>
              <a:pathLst>
                <a:path h="3452114" w="3061208">
                  <a:moveTo>
                    <a:pt x="1817878" y="13970"/>
                  </a:moveTo>
                  <a:cubicBezTo>
                    <a:pt x="2014982" y="0"/>
                    <a:pt x="2218309" y="42799"/>
                    <a:pt x="2402332" y="149098"/>
                  </a:cubicBezTo>
                  <a:cubicBezTo>
                    <a:pt x="2893060" y="432435"/>
                    <a:pt x="3061208" y="1059942"/>
                    <a:pt x="2777871" y="1550670"/>
                  </a:cubicBezTo>
                  <a:lnTo>
                    <a:pt x="2060448" y="2793238"/>
                  </a:lnTo>
                  <a:cubicBezTo>
                    <a:pt x="1777111" y="3283966"/>
                    <a:pt x="1149604" y="3452114"/>
                    <a:pt x="658876" y="3168777"/>
                  </a:cubicBezTo>
                  <a:cubicBezTo>
                    <a:pt x="168148" y="2885440"/>
                    <a:pt x="0" y="2257933"/>
                    <a:pt x="283337" y="1767205"/>
                  </a:cubicBezTo>
                  <a:lnTo>
                    <a:pt x="1000760" y="524637"/>
                  </a:lnTo>
                  <a:cubicBezTo>
                    <a:pt x="1177798" y="217932"/>
                    <a:pt x="1489329" y="37211"/>
                    <a:pt x="1817878" y="13970"/>
                  </a:cubicBezTo>
                  <a:close/>
                </a:path>
              </a:pathLst>
            </a:custGeom>
            <a:solidFill>
              <a:srgbClr val="EF233C"/>
            </a:solidFill>
          </p:spPr>
        </p:sp>
      </p:grpSp>
      <p:grpSp>
        <p:nvGrpSpPr>
          <p:cNvPr name="Group 4" id="4"/>
          <p:cNvGrpSpPr/>
          <p:nvPr/>
        </p:nvGrpSpPr>
        <p:grpSpPr>
          <a:xfrm rot="0">
            <a:off x="9469529" y="1264299"/>
            <a:ext cx="7789771" cy="3377961"/>
            <a:chOff x="0" y="0"/>
            <a:chExt cx="8898316" cy="3858672"/>
          </a:xfrm>
        </p:grpSpPr>
        <p:sp>
          <p:nvSpPr>
            <p:cNvPr name="Freeform 5" id="5"/>
            <p:cNvSpPr/>
            <p:nvPr/>
          </p:nvSpPr>
          <p:spPr>
            <a:xfrm flipH="false" flipV="false" rot="0">
              <a:off x="0" y="0"/>
              <a:ext cx="8898255" cy="3858672"/>
            </a:xfrm>
            <a:custGeom>
              <a:avLst/>
              <a:gdLst/>
              <a:ahLst/>
              <a:cxnLst/>
              <a:rect r="r" b="b" t="t" l="l"/>
              <a:pathLst>
                <a:path h="3858672" w="8898255">
                  <a:moveTo>
                    <a:pt x="0" y="0"/>
                  </a:moveTo>
                  <a:lnTo>
                    <a:pt x="8898255" y="0"/>
                  </a:lnTo>
                  <a:lnTo>
                    <a:pt x="8898255" y="3858672"/>
                  </a:lnTo>
                  <a:lnTo>
                    <a:pt x="0" y="3858672"/>
                  </a:lnTo>
                  <a:close/>
                </a:path>
              </a:pathLst>
            </a:custGeom>
            <a:solidFill>
              <a:srgbClr val="F2F2F2"/>
            </a:solidFill>
          </p:spPr>
        </p:sp>
      </p:grpSp>
      <p:grpSp>
        <p:nvGrpSpPr>
          <p:cNvPr name="Group 6" id="6"/>
          <p:cNvGrpSpPr/>
          <p:nvPr/>
        </p:nvGrpSpPr>
        <p:grpSpPr>
          <a:xfrm rot="-4347270">
            <a:off x="16004098" y="148939"/>
            <a:ext cx="1875474" cy="2230721"/>
            <a:chOff x="0" y="0"/>
            <a:chExt cx="2500632" cy="2974295"/>
          </a:xfrm>
        </p:grpSpPr>
        <p:sp>
          <p:nvSpPr>
            <p:cNvPr name="Freeform 7" id="7"/>
            <p:cNvSpPr/>
            <p:nvPr/>
          </p:nvSpPr>
          <p:spPr>
            <a:xfrm flipH="false" flipV="false" rot="0">
              <a:off x="-145669" y="-11430"/>
              <a:ext cx="2792092" cy="3131473"/>
            </a:xfrm>
            <a:custGeom>
              <a:avLst/>
              <a:gdLst/>
              <a:ahLst/>
              <a:cxnLst/>
              <a:rect r="r" b="b" t="t" l="l"/>
              <a:pathLst>
                <a:path h="3131473" w="2792092">
                  <a:moveTo>
                    <a:pt x="1655402" y="13723"/>
                  </a:moveTo>
                  <a:cubicBezTo>
                    <a:pt x="1833355" y="0"/>
                    <a:pt x="2016926" y="39746"/>
                    <a:pt x="2183069" y="135701"/>
                  </a:cubicBezTo>
                  <a:cubicBezTo>
                    <a:pt x="2626117" y="391466"/>
                    <a:pt x="2792092" y="957908"/>
                    <a:pt x="2522119" y="1400882"/>
                  </a:cubicBezTo>
                  <a:lnTo>
                    <a:pt x="1874403" y="2522531"/>
                  </a:lnTo>
                  <a:cubicBezTo>
                    <a:pt x="1618596" y="2965505"/>
                    <a:pt x="1052059" y="3131473"/>
                    <a:pt x="609011" y="2861525"/>
                  </a:cubicBezTo>
                  <a:cubicBezTo>
                    <a:pt x="165964" y="2605761"/>
                    <a:pt x="0" y="2039318"/>
                    <a:pt x="269961" y="1596345"/>
                  </a:cubicBezTo>
                  <a:lnTo>
                    <a:pt x="917677" y="474695"/>
                  </a:lnTo>
                  <a:cubicBezTo>
                    <a:pt x="1077514" y="197837"/>
                    <a:pt x="1358776" y="34702"/>
                    <a:pt x="1655402" y="13723"/>
                  </a:cubicBezTo>
                  <a:close/>
                </a:path>
              </a:pathLst>
            </a:custGeom>
            <a:solidFill>
              <a:srgbClr val="EF233C"/>
            </a:solidFill>
          </p:spPr>
        </p:sp>
      </p:grpSp>
      <p:grpSp>
        <p:nvGrpSpPr>
          <p:cNvPr name="Group 8" id="8"/>
          <p:cNvGrpSpPr/>
          <p:nvPr/>
        </p:nvGrpSpPr>
        <p:grpSpPr>
          <a:xfrm rot="0">
            <a:off x="9546907" y="6033879"/>
            <a:ext cx="2077311" cy="2471202"/>
            <a:chOff x="0" y="0"/>
            <a:chExt cx="2769748" cy="3294936"/>
          </a:xfrm>
        </p:grpSpPr>
        <p:sp>
          <p:nvSpPr>
            <p:cNvPr name="Freeform 9" id="9"/>
            <p:cNvSpPr/>
            <p:nvPr/>
          </p:nvSpPr>
          <p:spPr>
            <a:xfrm flipH="false" flipV="false" rot="0">
              <a:off x="-145669" y="-11430"/>
              <a:ext cx="3061208" cy="3452114"/>
            </a:xfrm>
            <a:custGeom>
              <a:avLst/>
              <a:gdLst/>
              <a:ahLst/>
              <a:cxnLst/>
              <a:rect r="r" b="b" t="t" l="l"/>
              <a:pathLst>
                <a:path h="3452114" w="3061208">
                  <a:moveTo>
                    <a:pt x="1817878" y="13970"/>
                  </a:moveTo>
                  <a:cubicBezTo>
                    <a:pt x="2014982" y="0"/>
                    <a:pt x="2218309" y="42799"/>
                    <a:pt x="2402332" y="149098"/>
                  </a:cubicBezTo>
                  <a:cubicBezTo>
                    <a:pt x="2893060" y="432435"/>
                    <a:pt x="3061208" y="1059942"/>
                    <a:pt x="2777871" y="1550670"/>
                  </a:cubicBezTo>
                  <a:lnTo>
                    <a:pt x="2060448" y="2793238"/>
                  </a:lnTo>
                  <a:cubicBezTo>
                    <a:pt x="1777111" y="3283966"/>
                    <a:pt x="1149604" y="3452114"/>
                    <a:pt x="658876" y="3168777"/>
                  </a:cubicBezTo>
                  <a:cubicBezTo>
                    <a:pt x="168148" y="2885440"/>
                    <a:pt x="0" y="2257933"/>
                    <a:pt x="283337" y="1767205"/>
                  </a:cubicBezTo>
                  <a:lnTo>
                    <a:pt x="1000760" y="524637"/>
                  </a:lnTo>
                  <a:cubicBezTo>
                    <a:pt x="1177798" y="217932"/>
                    <a:pt x="1489329" y="37211"/>
                    <a:pt x="1817878" y="13970"/>
                  </a:cubicBezTo>
                  <a:close/>
                </a:path>
              </a:pathLst>
            </a:custGeom>
            <a:solidFill>
              <a:srgbClr val="EF233C"/>
            </a:solidFill>
          </p:spPr>
        </p:sp>
      </p:grpSp>
      <p:sp>
        <p:nvSpPr>
          <p:cNvPr name="TextBox 10" id="10"/>
          <p:cNvSpPr txBox="true"/>
          <p:nvPr/>
        </p:nvSpPr>
        <p:spPr>
          <a:xfrm rot="0">
            <a:off x="5925137" y="264344"/>
            <a:ext cx="5259309" cy="561975"/>
          </a:xfrm>
          <a:prstGeom prst="rect">
            <a:avLst/>
          </a:prstGeom>
        </p:spPr>
        <p:txBody>
          <a:bodyPr anchor="t" rtlCol="false" tIns="0" lIns="0" bIns="0" rIns="0">
            <a:spAutoFit/>
          </a:bodyPr>
          <a:lstStyle/>
          <a:p>
            <a:pPr algn="l">
              <a:lnSpc>
                <a:spcPts val="3959"/>
              </a:lnSpc>
            </a:pPr>
            <a:r>
              <a:rPr lang="en-US" sz="3299" b="true">
                <a:solidFill>
                  <a:srgbClr val="EF233C"/>
                </a:solidFill>
                <a:latin typeface="Futura Ultra-Bold"/>
                <a:ea typeface="Futura Ultra-Bold"/>
                <a:cs typeface="Futura Ultra-Bold"/>
                <a:sym typeface="Futura Ultra-Bold"/>
              </a:rPr>
              <a:t>Co</a:t>
            </a:r>
            <a:r>
              <a:rPr lang="en-US" sz="3299" b="true">
                <a:solidFill>
                  <a:srgbClr val="EF233C"/>
                </a:solidFill>
                <a:latin typeface="Futura Ultra-Bold"/>
                <a:ea typeface="Futura Ultra-Bold"/>
                <a:cs typeface="Futura Ultra-Bold"/>
                <a:sym typeface="Futura Ultra-Bold"/>
              </a:rPr>
              <a:t>nsumer Touchpoints</a:t>
            </a:r>
          </a:p>
        </p:txBody>
      </p:sp>
      <p:grpSp>
        <p:nvGrpSpPr>
          <p:cNvPr name="Group 11" id="11"/>
          <p:cNvGrpSpPr/>
          <p:nvPr/>
        </p:nvGrpSpPr>
        <p:grpSpPr>
          <a:xfrm rot="0">
            <a:off x="764769" y="6033879"/>
            <a:ext cx="7581156" cy="3691747"/>
            <a:chOff x="0" y="0"/>
            <a:chExt cx="9138423" cy="4450080"/>
          </a:xfrm>
        </p:grpSpPr>
        <p:sp>
          <p:nvSpPr>
            <p:cNvPr name="Freeform 12" id="12"/>
            <p:cNvSpPr/>
            <p:nvPr/>
          </p:nvSpPr>
          <p:spPr>
            <a:xfrm flipH="false" flipV="false" rot="0">
              <a:off x="0" y="0"/>
              <a:ext cx="9138361" cy="4450080"/>
            </a:xfrm>
            <a:custGeom>
              <a:avLst/>
              <a:gdLst/>
              <a:ahLst/>
              <a:cxnLst/>
              <a:rect r="r" b="b" t="t" l="l"/>
              <a:pathLst>
                <a:path h="4450080" w="9138361">
                  <a:moveTo>
                    <a:pt x="0" y="0"/>
                  </a:moveTo>
                  <a:lnTo>
                    <a:pt x="9138361" y="0"/>
                  </a:lnTo>
                  <a:lnTo>
                    <a:pt x="9138361" y="4450080"/>
                  </a:lnTo>
                  <a:lnTo>
                    <a:pt x="0" y="4450080"/>
                  </a:lnTo>
                  <a:close/>
                </a:path>
              </a:pathLst>
            </a:custGeom>
            <a:solidFill>
              <a:srgbClr val="F2F2F2"/>
            </a:solidFill>
          </p:spPr>
        </p:sp>
      </p:grpSp>
      <p:sp>
        <p:nvSpPr>
          <p:cNvPr name="TextBox 13" id="13"/>
          <p:cNvSpPr txBox="true"/>
          <p:nvPr/>
        </p:nvSpPr>
        <p:spPr>
          <a:xfrm rot="0">
            <a:off x="1441317" y="6119293"/>
            <a:ext cx="6730804" cy="3870961"/>
          </a:xfrm>
          <a:prstGeom prst="rect">
            <a:avLst/>
          </a:prstGeom>
        </p:spPr>
        <p:txBody>
          <a:bodyPr anchor="t" rtlCol="false" tIns="0" lIns="0" bIns="0" rIns="0">
            <a:spAutoFit/>
          </a:bodyPr>
          <a:lstStyle/>
          <a:p>
            <a:pPr algn="just">
              <a:lnSpc>
                <a:spcPts val="4139"/>
              </a:lnSpc>
            </a:pPr>
            <a:r>
              <a:rPr lang="en-US" sz="2299" b="true">
                <a:solidFill>
                  <a:srgbClr val="EF233C"/>
                </a:solidFill>
                <a:latin typeface="Futura Bold"/>
                <a:ea typeface="Futura Bold"/>
                <a:cs typeface="Futura Bold"/>
                <a:sym typeface="Futura Bold"/>
              </a:rPr>
              <a:t>                      Recommendation:</a:t>
            </a:r>
          </a:p>
          <a:p>
            <a:pPr algn="just">
              <a:lnSpc>
                <a:spcPts val="3779"/>
              </a:lnSpc>
            </a:pPr>
            <a:r>
              <a:rPr lang="en-US" sz="2099">
                <a:solidFill>
                  <a:srgbClr val="000000"/>
                </a:solidFill>
                <a:latin typeface="Futura"/>
                <a:ea typeface="Futura"/>
                <a:cs typeface="Futura"/>
                <a:sym typeface="Futura"/>
              </a:rPr>
              <a:t> To maximize the impact of marketing spend, prioritize high-visibility ad channels such as television and digital platforms, which are most effective in reaching the target audience. Partner with retail chains like Korzinka for in-store advertising placements and seasonal promotions, ensuring brand visibility at the point of purchase.</a:t>
            </a:r>
          </a:p>
          <a:p>
            <a:pPr algn="just">
              <a:lnSpc>
                <a:spcPts val="3779"/>
              </a:lnSpc>
            </a:pPr>
          </a:p>
        </p:txBody>
      </p:sp>
      <p:sp>
        <p:nvSpPr>
          <p:cNvPr name="Freeform 14" id="14"/>
          <p:cNvSpPr/>
          <p:nvPr/>
        </p:nvSpPr>
        <p:spPr>
          <a:xfrm flipH="false" flipV="false" rot="0">
            <a:off x="0" y="1156566"/>
            <a:ext cx="8790863" cy="4772227"/>
          </a:xfrm>
          <a:custGeom>
            <a:avLst/>
            <a:gdLst/>
            <a:ahLst/>
            <a:cxnLst/>
            <a:rect r="r" b="b" t="t" l="l"/>
            <a:pathLst>
              <a:path h="4772227" w="8790863">
                <a:moveTo>
                  <a:pt x="0" y="0"/>
                </a:moveTo>
                <a:lnTo>
                  <a:pt x="8790863" y="0"/>
                </a:lnTo>
                <a:lnTo>
                  <a:pt x="8790863" y="4772227"/>
                </a:lnTo>
                <a:lnTo>
                  <a:pt x="0" y="4772227"/>
                </a:lnTo>
                <a:lnTo>
                  <a:pt x="0" y="0"/>
                </a:lnTo>
                <a:close/>
              </a:path>
            </a:pathLst>
          </a:custGeom>
          <a:blipFill>
            <a:blip r:embed="rId2"/>
            <a:stretch>
              <a:fillRect l="0" t="-13902" r="0" b="0"/>
            </a:stretch>
          </a:blipFill>
        </p:spPr>
      </p:sp>
      <p:grpSp>
        <p:nvGrpSpPr>
          <p:cNvPr name="Group 15" id="15"/>
          <p:cNvGrpSpPr/>
          <p:nvPr/>
        </p:nvGrpSpPr>
        <p:grpSpPr>
          <a:xfrm rot="681601">
            <a:off x="-217611" y="5135119"/>
            <a:ext cx="1964761" cy="2471202"/>
            <a:chOff x="0" y="0"/>
            <a:chExt cx="2619681" cy="3294936"/>
          </a:xfrm>
        </p:grpSpPr>
        <p:sp>
          <p:nvSpPr>
            <p:cNvPr name="Freeform 16" id="16"/>
            <p:cNvSpPr/>
            <p:nvPr/>
          </p:nvSpPr>
          <p:spPr>
            <a:xfrm flipH="false" flipV="false" rot="0">
              <a:off x="-145669" y="-11430"/>
              <a:ext cx="2911141" cy="3452114"/>
            </a:xfrm>
            <a:custGeom>
              <a:avLst/>
              <a:gdLst/>
              <a:ahLst/>
              <a:cxnLst/>
              <a:rect r="r" b="b" t="t" l="l"/>
              <a:pathLst>
                <a:path h="3452114" w="2911141">
                  <a:moveTo>
                    <a:pt x="1727277" y="13970"/>
                  </a:moveTo>
                  <a:cubicBezTo>
                    <a:pt x="1913701" y="0"/>
                    <a:pt x="2106012" y="42799"/>
                    <a:pt x="2280064" y="149098"/>
                  </a:cubicBezTo>
                  <a:cubicBezTo>
                    <a:pt x="2744204" y="432435"/>
                    <a:pt x="2911141" y="1059942"/>
                    <a:pt x="2635256" y="1550670"/>
                  </a:cubicBezTo>
                  <a:lnTo>
                    <a:pt x="1956704" y="2793238"/>
                  </a:lnTo>
                  <a:cubicBezTo>
                    <a:pt x="1688718" y="3283966"/>
                    <a:pt x="1095210" y="3452114"/>
                    <a:pt x="631070" y="3168777"/>
                  </a:cubicBezTo>
                  <a:cubicBezTo>
                    <a:pt x="166930" y="2885440"/>
                    <a:pt x="0" y="2257933"/>
                    <a:pt x="275878" y="1767205"/>
                  </a:cubicBezTo>
                  <a:lnTo>
                    <a:pt x="954431" y="524637"/>
                  </a:lnTo>
                  <a:cubicBezTo>
                    <a:pt x="1121876" y="217932"/>
                    <a:pt x="1416529" y="37211"/>
                    <a:pt x="1727277" y="13970"/>
                  </a:cubicBezTo>
                  <a:close/>
                </a:path>
              </a:pathLst>
            </a:custGeom>
            <a:solidFill>
              <a:srgbClr val="EF233C"/>
            </a:solidFill>
          </p:spPr>
        </p:sp>
      </p:grpSp>
      <p:sp>
        <p:nvSpPr>
          <p:cNvPr name="Freeform 17" id="17"/>
          <p:cNvSpPr/>
          <p:nvPr/>
        </p:nvSpPr>
        <p:spPr>
          <a:xfrm flipH="false" flipV="false" rot="0">
            <a:off x="9351441" y="5057775"/>
            <a:ext cx="8790863" cy="5435684"/>
          </a:xfrm>
          <a:custGeom>
            <a:avLst/>
            <a:gdLst/>
            <a:ahLst/>
            <a:cxnLst/>
            <a:rect r="r" b="b" t="t" l="l"/>
            <a:pathLst>
              <a:path h="5435684" w="8790863">
                <a:moveTo>
                  <a:pt x="0" y="0"/>
                </a:moveTo>
                <a:lnTo>
                  <a:pt x="8790863" y="0"/>
                </a:lnTo>
                <a:lnTo>
                  <a:pt x="8790863" y="5435684"/>
                </a:lnTo>
                <a:lnTo>
                  <a:pt x="0" y="5435684"/>
                </a:lnTo>
                <a:lnTo>
                  <a:pt x="0" y="0"/>
                </a:lnTo>
                <a:close/>
              </a:path>
            </a:pathLst>
          </a:custGeom>
          <a:blipFill>
            <a:blip r:embed="rId3"/>
            <a:stretch>
              <a:fillRect l="0" t="0" r="0" b="0"/>
            </a:stretch>
          </a:blipFill>
        </p:spPr>
      </p:sp>
      <p:sp>
        <p:nvSpPr>
          <p:cNvPr name="TextBox 18" id="18"/>
          <p:cNvSpPr txBox="true"/>
          <p:nvPr/>
        </p:nvSpPr>
        <p:spPr>
          <a:xfrm rot="0">
            <a:off x="9980065" y="1419509"/>
            <a:ext cx="6430861" cy="3222752"/>
          </a:xfrm>
          <a:prstGeom prst="rect">
            <a:avLst/>
          </a:prstGeom>
        </p:spPr>
        <p:txBody>
          <a:bodyPr anchor="t" rtlCol="false" tIns="0" lIns="0" bIns="0" rIns="0">
            <a:spAutoFit/>
          </a:bodyPr>
          <a:lstStyle/>
          <a:p>
            <a:pPr algn="just">
              <a:lnSpc>
                <a:spcPts val="3633"/>
              </a:lnSpc>
            </a:pPr>
            <a:r>
              <a:rPr lang="en-US" sz="2299">
                <a:solidFill>
                  <a:srgbClr val="000000"/>
                </a:solidFill>
                <a:latin typeface="Futura"/>
                <a:ea typeface="Futura"/>
                <a:cs typeface="Futura"/>
                <a:sym typeface="Futura"/>
              </a:rPr>
              <a:t>Television and internet advertisements are the most influential factors in product choice. The most commonly noticed ad placements are on television and in retail environments, particularly Korzinka, emphasizing the importance of both traditional and in-store advertising.</a:t>
            </a:r>
          </a:p>
          <a:p>
            <a:pPr algn="just">
              <a:lnSpc>
                <a:spcPts val="3633"/>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DAGmsd3jvhM</dc:identifier>
  <dcterms:modified xsi:type="dcterms:W3CDTF">2011-08-01T06:04:30Z</dcterms:modified>
  <cp:revision>1</cp:revision>
  <dc:title>Red Modern Business Marketing Presentation</dc:title>
</cp:coreProperties>
</file>